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Titillium Web"/>
      <p:regular r:id="rId26"/>
      <p:bold r:id="rId27"/>
      <p:italic r:id="rId28"/>
      <p:boldItalic r:id="rId29"/>
    </p:embeddedFont>
    <p:embeddedFont>
      <p:font typeface="Titillium Web Extra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TitilliumWeb-regular.fntdata"/><Relationship Id="rId25" Type="http://schemas.openxmlformats.org/officeDocument/2006/relationships/slide" Target="slides/slide20.xml"/><Relationship Id="rId28" Type="http://schemas.openxmlformats.org/officeDocument/2006/relationships/font" Target="fonts/TitilliumWeb-italic.fntdata"/><Relationship Id="rId27" Type="http://schemas.openxmlformats.org/officeDocument/2006/relationships/font" Target="fonts/TitilliumWeb-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itilliumWeb-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TitilliumWebExtraLight-bold.fntdata"/><Relationship Id="rId30" Type="http://schemas.openxmlformats.org/officeDocument/2006/relationships/font" Target="fonts/TitilliumWebExtraLight-regular.fntdata"/><Relationship Id="rId11" Type="http://schemas.openxmlformats.org/officeDocument/2006/relationships/slide" Target="slides/slide6.xml"/><Relationship Id="rId33" Type="http://schemas.openxmlformats.org/officeDocument/2006/relationships/font" Target="fonts/TitilliumWebExtraLight-boldItalic.fntdata"/><Relationship Id="rId10" Type="http://schemas.openxmlformats.org/officeDocument/2006/relationships/slide" Target="slides/slide5.xml"/><Relationship Id="rId32" Type="http://schemas.openxmlformats.org/officeDocument/2006/relationships/font" Target="fonts/TitilliumWebExtraLigh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ipdatamaps.com/90008"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ipdatamaps.com/90008"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b02ffa78f3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b02ffa78f3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Today I’ll be discussing my research across this past semester investigating ethics and biases as related to basing decision-making on big data. I will be analyzing the case study of Predictive Policing to illustrate these two topics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b02ffa78f3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b02ffa78f3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PredPol, the most popular predictive policing software, came from and was utilized early on in L.A., I took Los Angeles crime data from a couple years after it was implemented, in 2012. I had to scale down my dataset to just January due to size constraints, but developed a model that will predict day by day estimations of how much crime will occur in each zip code of L.A. across January 2012. The model will only take in data surrounding the time, location, and type of crime (as do many predictive policing algorithms in hopes of avoiding person-based biases), so I needed to exclude crimes that were not tagged with locations.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b02ffa78f3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b02ffa78f3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investigated the trend how many crimes were reported each day across January and decided the best type of model to use would be a Holt-Winters exponential smoothing model. This takes into account trend in data and seasonal components as well as weighs recent data more than older data. For each day in January, I took all previous data for each zip code and made a prediction about how much crime would occur the next day in each zip code.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02ffa78f3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02ffa78f3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I’ve introduced the dataset and type of model, I’ll introduce the first relevant bias that could impact our model. Training data bias refers to scenarios in which the dataset is not representative of what the “ground truth” is. In this case, the data is police report data, illustrating where crimes were reported or police discovered crime. However, the ground truth that needs to be represented is about the actual crimes themselves, not just the ones that get caught. As such police reporting data is susceptible to training data bias. Another bias that ties directly in here is reporting bias, which argues that different types of people are more likely to report crime, with those who trust police more likely to report to them, and therefore the police report data may be inconsistent across demographics as well.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b02ffa78f3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b02ffa78f3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relevant bias</a:t>
            </a:r>
            <a:r>
              <a:rPr lang="en"/>
              <a:t> </a:t>
            </a:r>
            <a:r>
              <a:rPr lang="en"/>
              <a:t>that ties into the previous two is interpretation bias, which refers to scenarios in which the output of a model is interpeted as something that it is not. In this case, a model trained on police report data will learn how to predict where crimes will be reported. However, in many cases, predictive policing algorithms are conceptualized as predicting where crimes will occur.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b02ffa78f3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b02ffa78f3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a8273294d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a8273294d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https://www.zipdatamaps.com/90008</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a8273294d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a8273294d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a8273294d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a8273294d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https://www.zipdatamaps.com/90008</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a7d25e2a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a7d25e2a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b02ffa78f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b02ffa78f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b02ffa78f3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b02ffa78f3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Data decision-making refers to relying on insights from big data or suggestions from big data to make decisions. Current applications of big data decision making in our society range from decisions like deciding when to sleep or how long to work out for based off of a Fitbit to deciding whether a convicted criminal is likely to re-offend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b02ffa78f3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b02ffa78f3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b02ffa78f3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b02ffa78f3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Ethics for Big Data Decision-Making answer the question: how does this technology relate to concepts of “good” and “bad” and “right” and “wrong”? Author Cathy O’Neil provides a great framework for understanding if an application of big data to decision-making is an unethical one, what she calls a “Weapon of Math Destruction” or a WMD. The three questions are “is the model interpretable and transparent to those involved and affected”, “Can the model be scaled outside of its intended application”, and “does this model have the potential of creating damage?”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02ffa78f3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02ffa78f3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sources of bias in big data decision making can have major ramifications, especially if the model directly affects the well-being of its audience or can be considered a WMD. Sources of bias can be related to the context of the problem, the decision-making processes involved, or the algorithm itself. We can conceptualize where bias can sneak in as three main locations: flaws in the data, flaws in the algorithm, or flaws in the interpretation of the ouptut.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02ffa78f3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02ffa78f3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now delve into the topic of Predictive Policing, a particularly controversial application of big data decision making. I will first analyze predictive policing under our ethical framework to understand how it relates to issues of transparency, scalability, and damage-creation, and to illustrate the particular potential sources of bias, I have created a very simple predictive policing algorithm myself.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02ffa78f3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02ffa78f3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Predictive policing refers to the practice of using police record data to understand crime patterns in the hopes of allocating resources more efficiently to prevent crime and decrease crime rates. There are many lucrative that sell predictive policing software, such as PredPol, LASER, Azavea, and Key Stats. Predictive policing software has been utilized in cities such as LA, NYC, and Chicago.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02ffa78f3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02ffa78f3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apply O’Neils definition of ethical considerations to predictive policing. Firstly, are predictive policing companies and the cities that use them clearly sharing with their surrounding communities how the technology works and how they base decisions on it? Historically, no, many companies including the most popular, PredPol, refuse to release the entirety of the code they use and the data they use and creates a lack of transparency between the companies and the city,  and the surrounding community. Secondly, can predictive policing tech be scaled outside of its intended use? This is actually a topic we will continue to expand on, but in some cases, no. Predictive policing software was originally designed to help police track and prevent serious, violent crime. This includes crimes like robbery, assault, and homicide. However, violent crime can be difficult to predict. Unfortunately, non-violent or nuisance crime is a lot easier to predict (and I will explain the importance of this later). So many companies/cities use both violent and nonviolent crime data in their predictions, are more easily able to make arrests for nonviolent crimes, but their number of arrests goes up so the model appears successful. In terms of creating damage, any software that decides where to send police has a direct effect on where people are more likely to be caught for crime, inherently creating a divide between people that may be likely to be arrested and enter the prison system and people who may be less likely.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b02ffa78f3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b02ffa78f3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several potential sources of bias in implementing predictive policing that I will introduce, including training data (and reporting) bias, algorithmic focus bias, interpretation bias, and bias from feedback loops. In order to conceptualize how these biases could play a role in a predictive policing model, I created my own (very simple) one to show each of these four biases.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b02ffa78f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b02ffa78f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96525" y="817291"/>
            <a:ext cx="7729200" cy="2081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p:txBody>
      </p:sp>
      <p:grpSp>
        <p:nvGrpSpPr>
          <p:cNvPr id="12" name="Google Shape;12;p2"/>
          <p:cNvGrpSpPr/>
          <p:nvPr/>
        </p:nvGrpSpPr>
        <p:grpSpPr>
          <a:xfrm>
            <a:off x="28550" y="2196764"/>
            <a:ext cx="9094048" cy="2946825"/>
            <a:chOff x="28544" y="3514688"/>
            <a:chExt cx="9094048" cy="1628800"/>
          </a:xfrm>
        </p:grpSpPr>
        <p:sp>
          <p:nvSpPr>
            <p:cNvPr id="13" name="Google Shape;13;p2"/>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2"/>
          <p:cNvGrpSpPr/>
          <p:nvPr/>
        </p:nvGrpSpPr>
        <p:grpSpPr>
          <a:xfrm>
            <a:off x="28550" y="3359978"/>
            <a:ext cx="9094048" cy="1783611"/>
            <a:chOff x="28544" y="4157632"/>
            <a:chExt cx="9094048" cy="985856"/>
          </a:xfrm>
        </p:grpSpPr>
        <p:sp>
          <p:nvSpPr>
            <p:cNvPr id="47" name="Google Shape;47;p2"/>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2"/>
          <p:cNvSpPr/>
          <p:nvPr/>
        </p:nvSpPr>
        <p:spPr>
          <a:xfrm>
            <a:off x="0" y="2229988"/>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2" name="Shape 662"/>
        <p:cNvGrpSpPr/>
        <p:nvPr/>
      </p:nvGrpSpPr>
      <p:grpSpPr>
        <a:xfrm>
          <a:off x="0" y="0"/>
          <a:ext cx="0" cy="0"/>
          <a:chOff x="0" y="0"/>
          <a:chExt cx="0" cy="0"/>
        </a:xfrm>
      </p:grpSpPr>
      <p:sp>
        <p:nvSpPr>
          <p:cNvPr id="663" name="Google Shape;663;p11"/>
          <p:cNvSpPr/>
          <p:nvPr/>
        </p:nvSpPr>
        <p:spPr>
          <a:xfrm>
            <a:off x="-25" y="4329000"/>
            <a:ext cx="9144000" cy="8145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txBox="1"/>
          <p:nvPr>
            <p:ph idx="1" type="body"/>
          </p:nvPr>
        </p:nvSpPr>
        <p:spPr>
          <a:xfrm>
            <a:off x="553650" y="4496202"/>
            <a:ext cx="80367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665" name="Google Shape;665;p11"/>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6" name="Shape 666"/>
        <p:cNvGrpSpPr/>
        <p:nvPr/>
      </p:nvGrpSpPr>
      <p:grpSpPr>
        <a:xfrm>
          <a:off x="0" y="0"/>
          <a:ext cx="0" cy="0"/>
          <a:chOff x="0" y="0"/>
          <a:chExt cx="0" cy="0"/>
        </a:xfrm>
      </p:grpSpPr>
      <p:sp>
        <p:nvSpPr>
          <p:cNvPr id="667" name="Google Shape;667;p12"/>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graphs">
  <p:cSld name="BLANK_2">
    <p:spTree>
      <p:nvGrpSpPr>
        <p:cNvPr id="668" name="Shape 668"/>
        <p:cNvGrpSpPr/>
        <p:nvPr/>
      </p:nvGrpSpPr>
      <p:grpSpPr>
        <a:xfrm>
          <a:off x="0" y="0"/>
          <a:ext cx="0" cy="0"/>
          <a:chOff x="0" y="0"/>
          <a:chExt cx="0" cy="0"/>
        </a:xfrm>
      </p:grpSpPr>
      <p:sp>
        <p:nvSpPr>
          <p:cNvPr id="669" name="Google Shape;669;p13"/>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70" name="Google Shape;670;p13"/>
          <p:cNvGrpSpPr/>
          <p:nvPr/>
        </p:nvGrpSpPr>
        <p:grpSpPr>
          <a:xfrm>
            <a:off x="28550" y="3850565"/>
            <a:ext cx="9094048" cy="1293104"/>
            <a:chOff x="28544" y="3514688"/>
            <a:chExt cx="9094048" cy="1628800"/>
          </a:xfrm>
        </p:grpSpPr>
        <p:sp>
          <p:nvSpPr>
            <p:cNvPr id="671" name="Google Shape;671;p13"/>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13"/>
          <p:cNvGrpSpPr/>
          <p:nvPr/>
        </p:nvGrpSpPr>
        <p:grpSpPr>
          <a:xfrm>
            <a:off x="28550" y="4360998"/>
            <a:ext cx="9094048" cy="782671"/>
            <a:chOff x="28544" y="4157632"/>
            <a:chExt cx="9094048" cy="985856"/>
          </a:xfrm>
        </p:grpSpPr>
        <p:sp>
          <p:nvSpPr>
            <p:cNvPr id="705" name="Google Shape;705;p13"/>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13"/>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rame">
  <p:cSld name="BLANK_1">
    <p:spTree>
      <p:nvGrpSpPr>
        <p:cNvPr id="772" name="Shape 772"/>
        <p:cNvGrpSpPr/>
        <p:nvPr/>
      </p:nvGrpSpPr>
      <p:grpSpPr>
        <a:xfrm>
          <a:off x="0" y="0"/>
          <a:ext cx="0" cy="0"/>
          <a:chOff x="0" y="0"/>
          <a:chExt cx="0" cy="0"/>
        </a:xfrm>
      </p:grpSpPr>
      <p:sp>
        <p:nvSpPr>
          <p:cNvPr id="773" name="Google Shape;773;p14"/>
          <p:cNvSpPr/>
          <p:nvPr/>
        </p:nvSpPr>
        <p:spPr>
          <a:xfrm>
            <a:off x="-175" y="0"/>
            <a:ext cx="9144000" cy="5143500"/>
          </a:xfrm>
          <a:prstGeom prst="frame">
            <a:avLst>
              <a:gd fmla="val 5397" name="adj1"/>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775" name="Shape 775"/>
        <p:cNvGrpSpPr/>
        <p:nvPr/>
      </p:nvGrpSpPr>
      <p:grpSpPr>
        <a:xfrm>
          <a:off x="0" y="0"/>
          <a:ext cx="0" cy="0"/>
          <a:chOff x="0" y="0"/>
          <a:chExt cx="0" cy="0"/>
        </a:xfrm>
      </p:grpSpPr>
      <p:sp>
        <p:nvSpPr>
          <p:cNvPr id="776" name="Google Shape;776;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77" name="Google Shape;777;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8" name="Google Shape;77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rgbClr val="465573"/>
        </a:solidFill>
      </p:bgPr>
    </p:bg>
    <p:spTree>
      <p:nvGrpSpPr>
        <p:cNvPr id="114" name="Shape 114"/>
        <p:cNvGrpSpPr/>
        <p:nvPr/>
      </p:nvGrpSpPr>
      <p:grpSpPr>
        <a:xfrm>
          <a:off x="0" y="0"/>
          <a:ext cx="0" cy="0"/>
          <a:chOff x="0" y="0"/>
          <a:chExt cx="0" cy="0"/>
        </a:xfrm>
      </p:grpSpPr>
      <p:sp>
        <p:nvSpPr>
          <p:cNvPr id="115" name="Google Shape;115;p3"/>
          <p:cNvSpPr txBox="1"/>
          <p:nvPr>
            <p:ph type="ctrTitle"/>
          </p:nvPr>
        </p:nvSpPr>
        <p:spPr>
          <a:xfrm>
            <a:off x="448270" y="668942"/>
            <a:ext cx="77724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16" name="Google Shape;116;p3"/>
          <p:cNvSpPr txBox="1"/>
          <p:nvPr>
            <p:ph idx="1" type="subTitle"/>
          </p:nvPr>
        </p:nvSpPr>
        <p:spPr>
          <a:xfrm>
            <a:off x="448270" y="1585135"/>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None/>
              <a:defRPr sz="18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grpSp>
        <p:nvGrpSpPr>
          <p:cNvPr id="117" name="Google Shape;117;p3"/>
          <p:cNvGrpSpPr/>
          <p:nvPr/>
        </p:nvGrpSpPr>
        <p:grpSpPr>
          <a:xfrm>
            <a:off x="28550" y="2196764"/>
            <a:ext cx="9094048" cy="2946825"/>
            <a:chOff x="28544" y="3514688"/>
            <a:chExt cx="9094048" cy="1628800"/>
          </a:xfrm>
        </p:grpSpPr>
        <p:sp>
          <p:nvSpPr>
            <p:cNvPr id="118" name="Google Shape;118;p3"/>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3"/>
          <p:cNvGrpSpPr/>
          <p:nvPr/>
        </p:nvGrpSpPr>
        <p:grpSpPr>
          <a:xfrm>
            <a:off x="28550" y="3359978"/>
            <a:ext cx="9094048" cy="1783611"/>
            <a:chOff x="28544" y="4157632"/>
            <a:chExt cx="9094048" cy="985856"/>
          </a:xfrm>
        </p:grpSpPr>
        <p:sp>
          <p:nvSpPr>
            <p:cNvPr id="152" name="Google Shape;152;p3"/>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8" name="Shape 218"/>
        <p:cNvGrpSpPr/>
        <p:nvPr/>
      </p:nvGrpSpPr>
      <p:grpSpPr>
        <a:xfrm>
          <a:off x="0" y="0"/>
          <a:ext cx="0" cy="0"/>
          <a:chOff x="0" y="0"/>
          <a:chExt cx="0" cy="0"/>
        </a:xfrm>
      </p:grpSpPr>
      <p:sp>
        <p:nvSpPr>
          <p:cNvPr id="219" name="Google Shape;219;p4"/>
          <p:cNvSpPr/>
          <p:nvPr/>
        </p:nvSpPr>
        <p:spPr>
          <a:xfrm flipH="1" rot="10800000">
            <a:off x="-25" y="1079400"/>
            <a:ext cx="9144000" cy="40641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txBox="1"/>
          <p:nvPr>
            <p:ph idx="1" type="body"/>
          </p:nvPr>
        </p:nvSpPr>
        <p:spPr>
          <a:xfrm>
            <a:off x="1669850" y="1857000"/>
            <a:ext cx="5804400" cy="2741700"/>
          </a:xfrm>
          <a:prstGeom prst="rect">
            <a:avLst/>
          </a:prstGeom>
        </p:spPr>
        <p:txBody>
          <a:bodyPr anchorCtr="0" anchor="t" bIns="91425" lIns="91425" spcFirstLastPara="1" rIns="91425" wrap="square" tIns="91425">
            <a:noAutofit/>
          </a:bodyPr>
          <a:lstStyle>
            <a:lvl1pPr indent="-419100" lvl="0" marL="457200" rtl="0" algn="ctr">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indent="-419100" lvl="1" marL="9144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indent="-419100" lvl="2" marL="13716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indent="-419100" lvl="3" marL="18288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indent="-419100" lvl="4" marL="22860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indent="-419100" lvl="5" marL="27432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indent="-419100" lvl="6" marL="32004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indent="-419100" lvl="7" marL="3657600" rtl="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indent="-419100" lvl="8" marL="41148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p:txBody>
      </p:sp>
      <p:sp>
        <p:nvSpPr>
          <p:cNvPr id="221" name="Google Shape;221;p4"/>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22" name="Google Shape;222;p4"/>
          <p:cNvSpPr/>
          <p:nvPr/>
        </p:nvSpPr>
        <p:spPr>
          <a:xfrm>
            <a:off x="0" y="401188"/>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3" name="Shape 223"/>
        <p:cNvGrpSpPr/>
        <p:nvPr/>
      </p:nvGrpSpPr>
      <p:grpSpPr>
        <a:xfrm>
          <a:off x="0" y="0"/>
          <a:ext cx="0" cy="0"/>
          <a:chOff x="0" y="0"/>
          <a:chExt cx="0" cy="0"/>
        </a:xfrm>
      </p:grpSpPr>
      <p:sp>
        <p:nvSpPr>
          <p:cNvPr id="224" name="Google Shape;224;p5"/>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226" name="Google Shape;226;p5"/>
          <p:cNvGrpSpPr/>
          <p:nvPr/>
        </p:nvGrpSpPr>
        <p:grpSpPr>
          <a:xfrm>
            <a:off x="28550" y="3850565"/>
            <a:ext cx="9094048" cy="1293104"/>
            <a:chOff x="28544" y="3514688"/>
            <a:chExt cx="9094048" cy="1628800"/>
          </a:xfrm>
        </p:grpSpPr>
        <p:sp>
          <p:nvSpPr>
            <p:cNvPr id="227" name="Google Shape;227;p5"/>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5"/>
          <p:cNvGrpSpPr/>
          <p:nvPr/>
        </p:nvGrpSpPr>
        <p:grpSpPr>
          <a:xfrm>
            <a:off x="28550" y="4360998"/>
            <a:ext cx="9094048" cy="782671"/>
            <a:chOff x="28544" y="4157632"/>
            <a:chExt cx="9094048" cy="985856"/>
          </a:xfrm>
        </p:grpSpPr>
        <p:sp>
          <p:nvSpPr>
            <p:cNvPr id="261" name="Google Shape;261;p5"/>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5"/>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29" name="Google Shape;329;p5"/>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solidFill>
                  <a:schemeClr val="lt1"/>
                </a:solidFill>
              </a:defRPr>
            </a:lvl1pPr>
            <a:lvl2pPr indent="-381000" lvl="1" marL="914400">
              <a:spcBef>
                <a:spcPts val="0"/>
              </a:spcBef>
              <a:spcAft>
                <a:spcPts val="0"/>
              </a:spcAft>
              <a:buSzPts val="2400"/>
              <a:buChar char="-"/>
              <a:defRPr>
                <a:solidFill>
                  <a:schemeClr val="lt1"/>
                </a:solidFill>
              </a:defRPr>
            </a:lvl2pPr>
            <a:lvl3pPr indent="-381000" lvl="2" marL="1371600">
              <a:spcBef>
                <a:spcPts val="0"/>
              </a:spcBef>
              <a:spcAft>
                <a:spcPts val="0"/>
              </a:spcAft>
              <a:buSzPts val="2400"/>
              <a:buChar char="-"/>
              <a:defRPr>
                <a:solidFill>
                  <a:schemeClr val="lt1"/>
                </a:solidFill>
              </a:defRPr>
            </a:lvl3pPr>
            <a:lvl4pPr indent="-381000" lvl="3" marL="1828800">
              <a:spcBef>
                <a:spcPts val="0"/>
              </a:spcBef>
              <a:spcAft>
                <a:spcPts val="0"/>
              </a:spcAft>
              <a:buSzPts val="2400"/>
              <a:buChar char="-"/>
              <a:defRPr>
                <a:solidFill>
                  <a:schemeClr val="lt1"/>
                </a:solidFill>
              </a:defRPr>
            </a:lvl4pPr>
            <a:lvl5pPr indent="-381000" lvl="4" marL="2286000">
              <a:spcBef>
                <a:spcPts val="0"/>
              </a:spcBef>
              <a:spcAft>
                <a:spcPts val="0"/>
              </a:spcAft>
              <a:buSzPts val="2400"/>
              <a:buChar char="-"/>
              <a:defRPr>
                <a:solidFill>
                  <a:schemeClr val="lt1"/>
                </a:solidFill>
              </a:defRPr>
            </a:lvl5pPr>
            <a:lvl6pPr indent="-381000" lvl="5" marL="2743200">
              <a:spcBef>
                <a:spcPts val="0"/>
              </a:spcBef>
              <a:spcAft>
                <a:spcPts val="0"/>
              </a:spcAft>
              <a:buSzPts val="2400"/>
              <a:buChar char="-"/>
              <a:defRPr>
                <a:solidFill>
                  <a:schemeClr val="lt1"/>
                </a:solidFill>
              </a:defRPr>
            </a:lvl6pPr>
            <a:lvl7pPr indent="-381000" lvl="6" marL="3200400">
              <a:spcBef>
                <a:spcPts val="0"/>
              </a:spcBef>
              <a:spcAft>
                <a:spcPts val="0"/>
              </a:spcAft>
              <a:buSzPts val="2400"/>
              <a:buChar char="●"/>
              <a:defRPr>
                <a:solidFill>
                  <a:schemeClr val="lt1"/>
                </a:solidFill>
              </a:defRPr>
            </a:lvl7pPr>
            <a:lvl8pPr indent="-381000" lvl="7" marL="3657600">
              <a:spcBef>
                <a:spcPts val="0"/>
              </a:spcBef>
              <a:spcAft>
                <a:spcPts val="0"/>
              </a:spcAft>
              <a:buSzPts val="2400"/>
              <a:buChar char="○"/>
              <a:defRPr>
                <a:solidFill>
                  <a:schemeClr val="lt1"/>
                </a:solidFill>
              </a:defRPr>
            </a:lvl8pPr>
            <a:lvl9pPr indent="-381000" lvl="8" marL="4114800">
              <a:spcBef>
                <a:spcPts val="0"/>
              </a:spcBef>
              <a:spcAft>
                <a:spcPts val="0"/>
              </a:spcAft>
              <a:buSzPts val="2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330" name="Shape 330"/>
        <p:cNvGrpSpPr/>
        <p:nvPr/>
      </p:nvGrpSpPr>
      <p:grpSpPr>
        <a:xfrm>
          <a:off x="0" y="0"/>
          <a:ext cx="0" cy="0"/>
          <a:chOff x="0" y="0"/>
          <a:chExt cx="0" cy="0"/>
        </a:xfrm>
      </p:grpSpPr>
      <p:sp>
        <p:nvSpPr>
          <p:cNvPr id="331" name="Google Shape;331;p6"/>
          <p:cNvSpPr/>
          <p:nvPr/>
        </p:nvSpPr>
        <p:spPr>
          <a:xfrm>
            <a:off x="4985150" y="150"/>
            <a:ext cx="4158900" cy="51435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33" name="Google Shape;333;p6"/>
          <p:cNvSpPr txBox="1"/>
          <p:nvPr>
            <p:ph type="title"/>
          </p:nvPr>
        </p:nvSpPr>
        <p:spPr>
          <a:xfrm>
            <a:off x="452724" y="620920"/>
            <a:ext cx="3985200" cy="857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334" name="Google Shape;334;p6"/>
          <p:cNvSpPr txBox="1"/>
          <p:nvPr>
            <p:ph idx="1" type="body"/>
          </p:nvPr>
        </p:nvSpPr>
        <p:spPr>
          <a:xfrm>
            <a:off x="452727" y="1412678"/>
            <a:ext cx="3985200" cy="3098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a:solidFill>
                  <a:schemeClr val="lt1"/>
                </a:solidFill>
              </a:defRPr>
            </a:lvl1pPr>
            <a:lvl2pPr indent="-381000" lvl="1" marL="914400" rtl="0">
              <a:spcBef>
                <a:spcPts val="0"/>
              </a:spcBef>
              <a:spcAft>
                <a:spcPts val="0"/>
              </a:spcAft>
              <a:buSzPts val="2400"/>
              <a:buChar char="-"/>
              <a:defRPr>
                <a:solidFill>
                  <a:schemeClr val="lt1"/>
                </a:solidFill>
              </a:defRPr>
            </a:lvl2pPr>
            <a:lvl3pPr indent="-381000" lvl="2" marL="1371600" rtl="0">
              <a:spcBef>
                <a:spcPts val="0"/>
              </a:spcBef>
              <a:spcAft>
                <a:spcPts val="0"/>
              </a:spcAft>
              <a:buSzPts val="2400"/>
              <a:buChar char="-"/>
              <a:defRPr>
                <a:solidFill>
                  <a:schemeClr val="lt1"/>
                </a:solidFill>
              </a:defRPr>
            </a:lvl3pPr>
            <a:lvl4pPr indent="-381000" lvl="3" marL="1828800" rtl="0">
              <a:spcBef>
                <a:spcPts val="0"/>
              </a:spcBef>
              <a:spcAft>
                <a:spcPts val="0"/>
              </a:spcAft>
              <a:buSzPts val="2400"/>
              <a:buChar char="-"/>
              <a:defRPr>
                <a:solidFill>
                  <a:schemeClr val="lt1"/>
                </a:solidFill>
              </a:defRPr>
            </a:lvl4pPr>
            <a:lvl5pPr indent="-381000" lvl="4" marL="2286000" rtl="0">
              <a:spcBef>
                <a:spcPts val="0"/>
              </a:spcBef>
              <a:spcAft>
                <a:spcPts val="0"/>
              </a:spcAft>
              <a:buSzPts val="2400"/>
              <a:buChar char="-"/>
              <a:defRPr>
                <a:solidFill>
                  <a:schemeClr val="lt1"/>
                </a:solidFill>
              </a:defRPr>
            </a:lvl5pPr>
            <a:lvl6pPr indent="-381000" lvl="5" marL="2743200" rtl="0">
              <a:spcBef>
                <a:spcPts val="0"/>
              </a:spcBef>
              <a:spcAft>
                <a:spcPts val="0"/>
              </a:spcAft>
              <a:buSzPts val="2400"/>
              <a:buChar char="-"/>
              <a:defRPr>
                <a:solidFill>
                  <a:schemeClr val="lt1"/>
                </a:solidFill>
              </a:defRPr>
            </a:lvl6pPr>
            <a:lvl7pPr indent="-381000" lvl="6" marL="3200400" rtl="0">
              <a:spcBef>
                <a:spcPts val="0"/>
              </a:spcBef>
              <a:spcAft>
                <a:spcPts val="0"/>
              </a:spcAft>
              <a:buSzPts val="2400"/>
              <a:buChar char="●"/>
              <a:defRPr>
                <a:solidFill>
                  <a:schemeClr val="lt1"/>
                </a:solidFill>
              </a:defRPr>
            </a:lvl7pPr>
            <a:lvl8pPr indent="-381000" lvl="7" marL="3657600" rtl="0">
              <a:spcBef>
                <a:spcPts val="0"/>
              </a:spcBef>
              <a:spcAft>
                <a:spcPts val="0"/>
              </a:spcAft>
              <a:buSzPts val="2400"/>
              <a:buChar char="○"/>
              <a:defRPr>
                <a:solidFill>
                  <a:schemeClr val="lt1"/>
                </a:solidFill>
              </a:defRPr>
            </a:lvl8pPr>
            <a:lvl9pPr indent="-381000" lvl="8" marL="4114800" rtl="0">
              <a:spcBef>
                <a:spcPts val="0"/>
              </a:spcBef>
              <a:spcAft>
                <a:spcPts val="0"/>
              </a:spcAft>
              <a:buSzPts val="2400"/>
              <a:buChar char="■"/>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35" name="Shape 335"/>
        <p:cNvGrpSpPr/>
        <p:nvPr/>
      </p:nvGrpSpPr>
      <p:grpSpPr>
        <a:xfrm>
          <a:off x="0" y="0"/>
          <a:ext cx="0" cy="0"/>
          <a:chOff x="0" y="0"/>
          <a:chExt cx="0" cy="0"/>
        </a:xfrm>
      </p:grpSpPr>
      <p:sp>
        <p:nvSpPr>
          <p:cNvPr id="336" name="Google Shape;336;p7"/>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7"/>
          <p:cNvGrpSpPr/>
          <p:nvPr/>
        </p:nvGrpSpPr>
        <p:grpSpPr>
          <a:xfrm>
            <a:off x="28550" y="3850565"/>
            <a:ext cx="9094048" cy="1293104"/>
            <a:chOff x="28544" y="3514688"/>
            <a:chExt cx="9094048" cy="1628800"/>
          </a:xfrm>
        </p:grpSpPr>
        <p:sp>
          <p:nvSpPr>
            <p:cNvPr id="338" name="Google Shape;338;p7"/>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7"/>
          <p:cNvGrpSpPr/>
          <p:nvPr/>
        </p:nvGrpSpPr>
        <p:grpSpPr>
          <a:xfrm>
            <a:off x="28550" y="4360998"/>
            <a:ext cx="9094048" cy="782671"/>
            <a:chOff x="28544" y="4157632"/>
            <a:chExt cx="9094048" cy="985856"/>
          </a:xfrm>
        </p:grpSpPr>
        <p:sp>
          <p:nvSpPr>
            <p:cNvPr id="372" name="Google Shape;372;p7"/>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7"/>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0" name="Google Shape;440;p7"/>
          <p:cNvSpPr txBox="1"/>
          <p:nvPr>
            <p:ph idx="1" type="body"/>
          </p:nvPr>
        </p:nvSpPr>
        <p:spPr>
          <a:xfrm>
            <a:off x="739675" y="1218009"/>
            <a:ext cx="3730800" cy="28539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41" name="Google Shape;441;p7"/>
          <p:cNvSpPr txBox="1"/>
          <p:nvPr>
            <p:ph idx="2" type="body"/>
          </p:nvPr>
        </p:nvSpPr>
        <p:spPr>
          <a:xfrm>
            <a:off x="4694997" y="1218009"/>
            <a:ext cx="3730800" cy="28539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42" name="Google Shape;442;p7"/>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43" name="Shape 443"/>
        <p:cNvGrpSpPr/>
        <p:nvPr/>
      </p:nvGrpSpPr>
      <p:grpSpPr>
        <a:xfrm>
          <a:off x="0" y="0"/>
          <a:ext cx="0" cy="0"/>
          <a:chOff x="0" y="0"/>
          <a:chExt cx="0" cy="0"/>
        </a:xfrm>
      </p:grpSpPr>
      <p:sp>
        <p:nvSpPr>
          <p:cNvPr id="444" name="Google Shape;444;p8"/>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8"/>
          <p:cNvGrpSpPr/>
          <p:nvPr/>
        </p:nvGrpSpPr>
        <p:grpSpPr>
          <a:xfrm>
            <a:off x="28550" y="3850565"/>
            <a:ext cx="9094048" cy="1293104"/>
            <a:chOff x="28544" y="3514688"/>
            <a:chExt cx="9094048" cy="1628800"/>
          </a:xfrm>
        </p:grpSpPr>
        <p:sp>
          <p:nvSpPr>
            <p:cNvPr id="446" name="Google Shape;446;p8"/>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8"/>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8"/>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8"/>
          <p:cNvGrpSpPr/>
          <p:nvPr/>
        </p:nvGrpSpPr>
        <p:grpSpPr>
          <a:xfrm>
            <a:off x="28550" y="4360998"/>
            <a:ext cx="9094048" cy="782671"/>
            <a:chOff x="28544" y="4157632"/>
            <a:chExt cx="9094048" cy="985856"/>
          </a:xfrm>
        </p:grpSpPr>
        <p:sp>
          <p:nvSpPr>
            <p:cNvPr id="480" name="Google Shape;480;p8"/>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8"/>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8"/>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8" name="Google Shape;548;p8"/>
          <p:cNvSpPr txBox="1"/>
          <p:nvPr>
            <p:ph idx="1" type="body"/>
          </p:nvPr>
        </p:nvSpPr>
        <p:spPr>
          <a:xfrm>
            <a:off x="739675" y="1235873"/>
            <a:ext cx="2477400" cy="2818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49" name="Google Shape;549;p8"/>
          <p:cNvSpPr txBox="1"/>
          <p:nvPr>
            <p:ph idx="2" type="body"/>
          </p:nvPr>
        </p:nvSpPr>
        <p:spPr>
          <a:xfrm>
            <a:off x="3344038" y="1235873"/>
            <a:ext cx="2477400" cy="2818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50" name="Google Shape;550;p8"/>
          <p:cNvSpPr txBox="1"/>
          <p:nvPr>
            <p:ph idx="3" type="body"/>
          </p:nvPr>
        </p:nvSpPr>
        <p:spPr>
          <a:xfrm>
            <a:off x="5948402" y="1235873"/>
            <a:ext cx="2477400" cy="2818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51" name="Google Shape;551;p8"/>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2" name="Shape 552"/>
        <p:cNvGrpSpPr/>
        <p:nvPr/>
      </p:nvGrpSpPr>
      <p:grpSpPr>
        <a:xfrm>
          <a:off x="0" y="0"/>
          <a:ext cx="0" cy="0"/>
          <a:chOff x="0" y="0"/>
          <a:chExt cx="0" cy="0"/>
        </a:xfrm>
      </p:grpSpPr>
      <p:sp>
        <p:nvSpPr>
          <p:cNvPr id="553" name="Google Shape;553;p9"/>
          <p:cNvSpPr/>
          <p:nvPr/>
        </p:nvSpPr>
        <p:spPr>
          <a:xfrm>
            <a:off x="-25" y="0"/>
            <a:ext cx="9144000" cy="10887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9"/>
          <p:cNvGrpSpPr/>
          <p:nvPr/>
        </p:nvGrpSpPr>
        <p:grpSpPr>
          <a:xfrm>
            <a:off x="28550" y="3850565"/>
            <a:ext cx="9094048" cy="1293104"/>
            <a:chOff x="28544" y="3514688"/>
            <a:chExt cx="9094048" cy="1628800"/>
          </a:xfrm>
        </p:grpSpPr>
        <p:sp>
          <p:nvSpPr>
            <p:cNvPr id="555" name="Google Shape;555;p9"/>
            <p:cNvSpPr/>
            <p:nvPr/>
          </p:nvSpPr>
          <p:spPr>
            <a:xfrm>
              <a:off x="300032" y="4491616"/>
              <a:ext cx="228608" cy="651872"/>
            </a:xfrm>
            <a:custGeom>
              <a:rect b="b" l="l" r="r" t="t"/>
              <a:pathLst>
                <a:path extrusionOk="0" h="20371" w="7144">
                  <a:moveTo>
                    <a:pt x="0" y="0"/>
                  </a:moveTo>
                  <a:lnTo>
                    <a:pt x="0" y="20371"/>
                  </a:lnTo>
                  <a:lnTo>
                    <a:pt x="7144" y="20371"/>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28544" y="4220160"/>
              <a:ext cx="228640" cy="923328"/>
            </a:xfrm>
            <a:custGeom>
              <a:rect b="b" l="l" r="r" t="t"/>
              <a:pathLst>
                <a:path extrusionOk="0" h="28854" w="7145">
                  <a:moveTo>
                    <a:pt x="1" y="0"/>
                  </a:moveTo>
                  <a:lnTo>
                    <a:pt x="1" y="28854"/>
                  </a:lnTo>
                  <a:lnTo>
                    <a:pt x="7145" y="28854"/>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576832"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853664" y="4120128"/>
              <a:ext cx="230400" cy="1023360"/>
            </a:xfrm>
            <a:custGeom>
              <a:rect b="b" l="l" r="r" t="t"/>
              <a:pathLst>
                <a:path extrusionOk="0" h="31980" w="7200">
                  <a:moveTo>
                    <a:pt x="0" y="1"/>
                  </a:moveTo>
                  <a:lnTo>
                    <a:pt x="0" y="31980"/>
                  </a:lnTo>
                  <a:lnTo>
                    <a:pt x="7200" y="3198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1130496" y="4627328"/>
              <a:ext cx="230400" cy="516160"/>
            </a:xfrm>
            <a:custGeom>
              <a:rect b="b" l="l" r="r" t="t"/>
              <a:pathLst>
                <a:path extrusionOk="0" h="16130" w="7200">
                  <a:moveTo>
                    <a:pt x="0" y="1"/>
                  </a:moveTo>
                  <a:lnTo>
                    <a:pt x="0" y="16130"/>
                  </a:lnTo>
                  <a:lnTo>
                    <a:pt x="7200" y="1613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1409088" y="3821888"/>
              <a:ext cx="228640" cy="1321600"/>
            </a:xfrm>
            <a:custGeom>
              <a:rect b="b" l="l" r="r" t="t"/>
              <a:pathLst>
                <a:path extrusionOk="0" h="41300" w="7145">
                  <a:moveTo>
                    <a:pt x="1" y="0"/>
                  </a:moveTo>
                  <a:lnTo>
                    <a:pt x="1" y="41300"/>
                  </a:lnTo>
                  <a:lnTo>
                    <a:pt x="7144" y="41300"/>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1685920" y="4175488"/>
              <a:ext cx="230400" cy="968000"/>
            </a:xfrm>
            <a:custGeom>
              <a:rect b="b" l="l" r="r" t="t"/>
              <a:pathLst>
                <a:path extrusionOk="0" h="30250" w="7200">
                  <a:moveTo>
                    <a:pt x="0" y="1"/>
                  </a:moveTo>
                  <a:lnTo>
                    <a:pt x="0" y="30250"/>
                  </a:lnTo>
                  <a:lnTo>
                    <a:pt x="7200" y="3025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1962720" y="3939744"/>
              <a:ext cx="230432" cy="1203744"/>
            </a:xfrm>
            <a:custGeom>
              <a:rect b="b" l="l" r="r" t="t"/>
              <a:pathLst>
                <a:path extrusionOk="0" h="37617" w="7201">
                  <a:moveTo>
                    <a:pt x="1" y="1"/>
                  </a:moveTo>
                  <a:lnTo>
                    <a:pt x="1"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2239552" y="4355872"/>
              <a:ext cx="230400" cy="787616"/>
            </a:xfrm>
            <a:custGeom>
              <a:rect b="b" l="l" r="r" t="t"/>
              <a:pathLst>
                <a:path extrusionOk="0" h="24613" w="7200">
                  <a:moveTo>
                    <a:pt x="0" y="1"/>
                  </a:moveTo>
                  <a:lnTo>
                    <a:pt x="0" y="24613"/>
                  </a:lnTo>
                  <a:lnTo>
                    <a:pt x="7200" y="24613"/>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5163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2794976" y="4175488"/>
              <a:ext cx="228640" cy="968000"/>
            </a:xfrm>
            <a:custGeom>
              <a:rect b="b" l="l" r="r" t="t"/>
              <a:pathLst>
                <a:path extrusionOk="0" h="30250" w="7145">
                  <a:moveTo>
                    <a:pt x="1" y="1"/>
                  </a:moveTo>
                  <a:lnTo>
                    <a:pt x="1" y="30250"/>
                  </a:lnTo>
                  <a:lnTo>
                    <a:pt x="7144" y="3025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071808" y="3659360"/>
              <a:ext cx="230400" cy="1484128"/>
            </a:xfrm>
            <a:custGeom>
              <a:rect b="b" l="l" r="r" t="t"/>
              <a:pathLst>
                <a:path extrusionOk="0" h="46379" w="7200">
                  <a:moveTo>
                    <a:pt x="0" y="1"/>
                  </a:moveTo>
                  <a:lnTo>
                    <a:pt x="0" y="46379"/>
                  </a:lnTo>
                  <a:lnTo>
                    <a:pt x="7200" y="46379"/>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3348608"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625440"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904032" y="4491616"/>
              <a:ext cx="228640" cy="651872"/>
            </a:xfrm>
            <a:custGeom>
              <a:rect b="b" l="l" r="r" t="t"/>
              <a:pathLst>
                <a:path extrusionOk="0" h="20371" w="7145">
                  <a:moveTo>
                    <a:pt x="1" y="0"/>
                  </a:moveTo>
                  <a:lnTo>
                    <a:pt x="1" y="20371"/>
                  </a:lnTo>
                  <a:lnTo>
                    <a:pt x="7145" y="20371"/>
                  </a:lnTo>
                  <a:lnTo>
                    <a:pt x="7145"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4180864" y="4284448"/>
              <a:ext cx="230432" cy="859040"/>
            </a:xfrm>
            <a:custGeom>
              <a:rect b="b" l="l" r="r" t="t"/>
              <a:pathLst>
                <a:path extrusionOk="0" h="26845" w="7201">
                  <a:moveTo>
                    <a:pt x="0" y="0"/>
                  </a:moveTo>
                  <a:lnTo>
                    <a:pt x="0" y="26845"/>
                  </a:lnTo>
                  <a:lnTo>
                    <a:pt x="7200" y="26845"/>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4457696" y="4004032"/>
              <a:ext cx="230400" cy="1139456"/>
            </a:xfrm>
            <a:custGeom>
              <a:rect b="b" l="l" r="r" t="t"/>
              <a:pathLst>
                <a:path extrusionOk="0" h="35608" w="7200">
                  <a:moveTo>
                    <a:pt x="0" y="1"/>
                  </a:moveTo>
                  <a:lnTo>
                    <a:pt x="0" y="35608"/>
                  </a:lnTo>
                  <a:lnTo>
                    <a:pt x="7200" y="35608"/>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734496" y="3821888"/>
              <a:ext cx="230432" cy="1321600"/>
            </a:xfrm>
            <a:custGeom>
              <a:rect b="b" l="l" r="r" t="t"/>
              <a:pathLst>
                <a:path extrusionOk="0" h="41300" w="7201">
                  <a:moveTo>
                    <a:pt x="1" y="0"/>
                  </a:moveTo>
                  <a:lnTo>
                    <a:pt x="1"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113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289920" y="3939744"/>
              <a:ext cx="228640" cy="1203744"/>
            </a:xfrm>
            <a:custGeom>
              <a:rect b="b" l="l" r="r" t="t"/>
              <a:pathLst>
                <a:path extrusionOk="0" h="37617" w="7145">
                  <a:moveTo>
                    <a:pt x="1" y="1"/>
                  </a:moveTo>
                  <a:lnTo>
                    <a:pt x="1" y="37617"/>
                  </a:lnTo>
                  <a:lnTo>
                    <a:pt x="7145" y="37617"/>
                  </a:lnTo>
                  <a:lnTo>
                    <a:pt x="7145"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5566752" y="3704000"/>
              <a:ext cx="230432" cy="1439488"/>
            </a:xfrm>
            <a:custGeom>
              <a:rect b="b" l="l" r="r" t="t"/>
              <a:pathLst>
                <a:path extrusionOk="0" h="44984" w="7201">
                  <a:moveTo>
                    <a:pt x="0" y="1"/>
                  </a:moveTo>
                  <a:lnTo>
                    <a:pt x="0" y="44984"/>
                  </a:lnTo>
                  <a:lnTo>
                    <a:pt x="7200" y="44984"/>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5843584" y="3821888"/>
              <a:ext cx="230400" cy="1321600"/>
            </a:xfrm>
            <a:custGeom>
              <a:rect b="b" l="l" r="r" t="t"/>
              <a:pathLst>
                <a:path extrusionOk="0" h="41300" w="7200">
                  <a:moveTo>
                    <a:pt x="0" y="0"/>
                  </a:moveTo>
                  <a:lnTo>
                    <a:pt x="0" y="41300"/>
                  </a:lnTo>
                  <a:lnTo>
                    <a:pt x="7200" y="4130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6120384" y="4329088"/>
              <a:ext cx="230432" cy="814400"/>
            </a:xfrm>
            <a:custGeom>
              <a:rect b="b" l="l" r="r" t="t"/>
              <a:pathLst>
                <a:path extrusionOk="0" h="25450" w="7201">
                  <a:moveTo>
                    <a:pt x="1" y="0"/>
                  </a:moveTo>
                  <a:lnTo>
                    <a:pt x="1" y="25450"/>
                  </a:lnTo>
                  <a:lnTo>
                    <a:pt x="7200" y="2545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6399008" y="4120128"/>
              <a:ext cx="228608" cy="1023360"/>
            </a:xfrm>
            <a:custGeom>
              <a:rect b="b" l="l" r="r" t="t"/>
              <a:pathLst>
                <a:path extrusionOk="0" h="31980" w="7144">
                  <a:moveTo>
                    <a:pt x="0" y="1"/>
                  </a:moveTo>
                  <a:lnTo>
                    <a:pt x="0" y="31980"/>
                  </a:lnTo>
                  <a:lnTo>
                    <a:pt x="7144" y="31980"/>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6675808" y="4538048"/>
              <a:ext cx="230432" cy="605440"/>
            </a:xfrm>
            <a:custGeom>
              <a:rect b="b" l="l" r="r" t="t"/>
              <a:pathLst>
                <a:path extrusionOk="0" h="18920" w="7201">
                  <a:moveTo>
                    <a:pt x="1" y="0"/>
                  </a:moveTo>
                  <a:lnTo>
                    <a:pt x="1" y="18920"/>
                  </a:lnTo>
                  <a:lnTo>
                    <a:pt x="7200" y="18920"/>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6952640" y="3939744"/>
              <a:ext cx="230432" cy="1203744"/>
            </a:xfrm>
            <a:custGeom>
              <a:rect b="b" l="l" r="r" t="t"/>
              <a:pathLst>
                <a:path extrusionOk="0" h="37617" w="7201">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7229472" y="4220160"/>
              <a:ext cx="230400" cy="923328"/>
            </a:xfrm>
            <a:custGeom>
              <a:rect b="b" l="l" r="r" t="t"/>
              <a:pathLst>
                <a:path extrusionOk="0" h="28854" w="7200">
                  <a:moveTo>
                    <a:pt x="0" y="0"/>
                  </a:moveTo>
                  <a:lnTo>
                    <a:pt x="0" y="28854"/>
                  </a:lnTo>
                  <a:lnTo>
                    <a:pt x="7200" y="28854"/>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7506272" y="3768288"/>
              <a:ext cx="230432" cy="1375200"/>
            </a:xfrm>
            <a:custGeom>
              <a:rect b="b" l="l" r="r" t="t"/>
              <a:pathLst>
                <a:path extrusionOk="0" h="42975" w="7201">
                  <a:moveTo>
                    <a:pt x="1" y="1"/>
                  </a:moveTo>
                  <a:lnTo>
                    <a:pt x="1" y="42975"/>
                  </a:lnTo>
                  <a:lnTo>
                    <a:pt x="7200" y="42975"/>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7784896" y="4004032"/>
              <a:ext cx="228608" cy="1139456"/>
            </a:xfrm>
            <a:custGeom>
              <a:rect b="b" l="l" r="r" t="t"/>
              <a:pathLst>
                <a:path extrusionOk="0" h="35608" w="7144">
                  <a:moveTo>
                    <a:pt x="0" y="1"/>
                  </a:moveTo>
                  <a:lnTo>
                    <a:pt x="0" y="35608"/>
                  </a:lnTo>
                  <a:lnTo>
                    <a:pt x="7144" y="35608"/>
                  </a:lnTo>
                  <a:lnTo>
                    <a:pt x="7144"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8061696" y="3596864"/>
              <a:ext cx="230432" cy="1546624"/>
            </a:xfrm>
            <a:custGeom>
              <a:rect b="b" l="l" r="r" t="t"/>
              <a:pathLst>
                <a:path extrusionOk="0" h="48332" w="7201">
                  <a:moveTo>
                    <a:pt x="1" y="0"/>
                  </a:moveTo>
                  <a:lnTo>
                    <a:pt x="1" y="48332"/>
                  </a:lnTo>
                  <a:lnTo>
                    <a:pt x="7200" y="48332"/>
                  </a:lnTo>
                  <a:lnTo>
                    <a:pt x="7200"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8338528" y="3514688"/>
              <a:ext cx="230400" cy="1628800"/>
            </a:xfrm>
            <a:custGeom>
              <a:rect b="b" l="l" r="r" t="t"/>
              <a:pathLst>
                <a:path extrusionOk="0" h="50900" w="7200">
                  <a:moveTo>
                    <a:pt x="0" y="1"/>
                  </a:moveTo>
                  <a:lnTo>
                    <a:pt x="0" y="50900"/>
                  </a:lnTo>
                  <a:lnTo>
                    <a:pt x="7200" y="50900"/>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8615360" y="3939744"/>
              <a:ext cx="230400" cy="1203744"/>
            </a:xfrm>
            <a:custGeom>
              <a:rect b="b" l="l" r="r" t="t"/>
              <a:pathLst>
                <a:path extrusionOk="0" h="37617" w="7200">
                  <a:moveTo>
                    <a:pt x="0" y="1"/>
                  </a:moveTo>
                  <a:lnTo>
                    <a:pt x="0" y="37617"/>
                  </a:lnTo>
                  <a:lnTo>
                    <a:pt x="7200" y="37617"/>
                  </a:lnTo>
                  <a:lnTo>
                    <a:pt x="7200"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8893952" y="3596864"/>
              <a:ext cx="228640" cy="1546624"/>
            </a:xfrm>
            <a:custGeom>
              <a:rect b="b" l="l" r="r" t="t"/>
              <a:pathLst>
                <a:path extrusionOk="0" h="48332" w="7145">
                  <a:moveTo>
                    <a:pt x="1" y="0"/>
                  </a:moveTo>
                  <a:lnTo>
                    <a:pt x="1" y="48332"/>
                  </a:lnTo>
                  <a:lnTo>
                    <a:pt x="7144" y="48332"/>
                  </a:lnTo>
                  <a:lnTo>
                    <a:pt x="7144"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9"/>
          <p:cNvGrpSpPr/>
          <p:nvPr/>
        </p:nvGrpSpPr>
        <p:grpSpPr>
          <a:xfrm>
            <a:off x="28550" y="4360998"/>
            <a:ext cx="9094048" cy="782671"/>
            <a:chOff x="28544" y="4157632"/>
            <a:chExt cx="9094048" cy="985856"/>
          </a:xfrm>
        </p:grpSpPr>
        <p:sp>
          <p:nvSpPr>
            <p:cNvPr id="589" name="Google Shape;589;p9"/>
            <p:cNvSpPr/>
            <p:nvPr/>
          </p:nvSpPr>
          <p:spPr>
            <a:xfrm>
              <a:off x="435744" y="4782720"/>
              <a:ext cx="92896" cy="360768"/>
            </a:xfrm>
            <a:custGeom>
              <a:rect b="b" l="l" r="r" t="t"/>
              <a:pathLst>
                <a:path extrusionOk="0" h="11274" w="2903">
                  <a:moveTo>
                    <a:pt x="1" y="0"/>
                  </a:moveTo>
                  <a:lnTo>
                    <a:pt x="1" y="11274"/>
                  </a:lnTo>
                  <a:lnTo>
                    <a:pt x="2903" y="11274"/>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300032" y="4638048"/>
              <a:ext cx="92896" cy="505440"/>
            </a:xfrm>
            <a:custGeom>
              <a:rect b="b" l="l" r="r" t="t"/>
              <a:pathLst>
                <a:path extrusionOk="0" h="15795" w="2903">
                  <a:moveTo>
                    <a:pt x="0" y="1"/>
                  </a:moveTo>
                  <a:lnTo>
                    <a:pt x="0" y="15795"/>
                  </a:lnTo>
                  <a:lnTo>
                    <a:pt x="2902" y="15795"/>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164288" y="4571968"/>
              <a:ext cx="92896" cy="571520"/>
            </a:xfrm>
            <a:custGeom>
              <a:rect b="b" l="l" r="r" t="t"/>
              <a:pathLst>
                <a:path extrusionOk="0" h="17860" w="2903">
                  <a:moveTo>
                    <a:pt x="1" y="1"/>
                  </a:moveTo>
                  <a:lnTo>
                    <a:pt x="1" y="17860"/>
                  </a:lnTo>
                  <a:lnTo>
                    <a:pt x="2903" y="17860"/>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28544" y="4739840"/>
              <a:ext cx="92928" cy="403648"/>
            </a:xfrm>
            <a:custGeom>
              <a:rect b="b" l="l" r="r" t="t"/>
              <a:pathLst>
                <a:path extrusionOk="0" h="12614" w="2904">
                  <a:moveTo>
                    <a:pt x="1" y="1"/>
                  </a:moveTo>
                  <a:lnTo>
                    <a:pt x="1" y="12614"/>
                  </a:lnTo>
                  <a:lnTo>
                    <a:pt x="2903" y="12614"/>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712576"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576832" y="4752352"/>
              <a:ext cx="94688" cy="391136"/>
            </a:xfrm>
            <a:custGeom>
              <a:rect b="b" l="l" r="r" t="t"/>
              <a:pathLst>
                <a:path extrusionOk="0" h="12223" w="2959">
                  <a:moveTo>
                    <a:pt x="1" y="1"/>
                  </a:moveTo>
                  <a:lnTo>
                    <a:pt x="1" y="12223"/>
                  </a:lnTo>
                  <a:lnTo>
                    <a:pt x="2959" y="12223"/>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989408" y="4386240"/>
              <a:ext cx="94656" cy="757248"/>
            </a:xfrm>
            <a:custGeom>
              <a:rect b="b" l="l" r="r" t="t"/>
              <a:pathLst>
                <a:path extrusionOk="0" h="23664" w="2958">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853664" y="4500544"/>
              <a:ext cx="94688" cy="642944"/>
            </a:xfrm>
            <a:custGeom>
              <a:rect b="b" l="l" r="r" t="t"/>
              <a:pathLst>
                <a:path extrusionOk="0" h="20092" w="2959">
                  <a:moveTo>
                    <a:pt x="0" y="0"/>
                  </a:moveTo>
                  <a:lnTo>
                    <a:pt x="0" y="20092"/>
                  </a:lnTo>
                  <a:lnTo>
                    <a:pt x="2958" y="2009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a:off x="1266208"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1130496" y="4518400"/>
              <a:ext cx="94688" cy="625088"/>
            </a:xfrm>
            <a:custGeom>
              <a:rect b="b" l="l" r="r" t="t"/>
              <a:pathLst>
                <a:path extrusionOk="0" h="19534" w="2959">
                  <a:moveTo>
                    <a:pt x="0" y="0"/>
                  </a:moveTo>
                  <a:lnTo>
                    <a:pt x="0" y="19534"/>
                  </a:lnTo>
                  <a:lnTo>
                    <a:pt x="2958" y="1953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15430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1407296" y="4721984"/>
              <a:ext cx="94688" cy="421504"/>
            </a:xfrm>
            <a:custGeom>
              <a:rect b="b" l="l" r="r" t="t"/>
              <a:pathLst>
                <a:path extrusionOk="0" h="13172" w="2959">
                  <a:moveTo>
                    <a:pt x="1" y="1"/>
                  </a:moveTo>
                  <a:lnTo>
                    <a:pt x="1" y="13172"/>
                  </a:lnTo>
                  <a:lnTo>
                    <a:pt x="2959" y="1317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1821632" y="4457664"/>
              <a:ext cx="92896" cy="685824"/>
            </a:xfrm>
            <a:custGeom>
              <a:rect b="b" l="l" r="r" t="t"/>
              <a:pathLst>
                <a:path extrusionOk="0" h="21432" w="2903">
                  <a:moveTo>
                    <a:pt x="1" y="1"/>
                  </a:moveTo>
                  <a:lnTo>
                    <a:pt x="1" y="21432"/>
                  </a:lnTo>
                  <a:lnTo>
                    <a:pt x="2903" y="21432"/>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1685920"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2098464"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1962720"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2375296" y="4711264"/>
              <a:ext cx="94656" cy="432224"/>
            </a:xfrm>
            <a:custGeom>
              <a:rect b="b" l="l" r="r" t="t"/>
              <a:pathLst>
                <a:path extrusionOk="0" h="13507" w="2958">
                  <a:moveTo>
                    <a:pt x="0" y="1"/>
                  </a:moveTo>
                  <a:lnTo>
                    <a:pt x="0" y="13507"/>
                  </a:lnTo>
                  <a:lnTo>
                    <a:pt x="2958" y="1350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2239552" y="4536256"/>
              <a:ext cx="94688" cy="607232"/>
            </a:xfrm>
            <a:custGeom>
              <a:rect b="b" l="l" r="r" t="t"/>
              <a:pathLst>
                <a:path extrusionOk="0" h="18976" w="2959">
                  <a:moveTo>
                    <a:pt x="0" y="0"/>
                  </a:moveTo>
                  <a:lnTo>
                    <a:pt x="0" y="18976"/>
                  </a:lnTo>
                  <a:lnTo>
                    <a:pt x="2958" y="18976"/>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2652096" y="4704128"/>
              <a:ext cx="94688" cy="439360"/>
            </a:xfrm>
            <a:custGeom>
              <a:rect b="b" l="l" r="r" t="t"/>
              <a:pathLst>
                <a:path extrusionOk="0" h="13730" w="2959">
                  <a:moveTo>
                    <a:pt x="1" y="1"/>
                  </a:moveTo>
                  <a:lnTo>
                    <a:pt x="1" y="13730"/>
                  </a:lnTo>
                  <a:lnTo>
                    <a:pt x="2959" y="1373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2516384" y="4764864"/>
              <a:ext cx="94688" cy="378624"/>
            </a:xfrm>
            <a:custGeom>
              <a:rect b="b" l="l" r="r" t="t"/>
              <a:pathLst>
                <a:path extrusionOk="0" h="11832" w="2959">
                  <a:moveTo>
                    <a:pt x="0" y="0"/>
                  </a:moveTo>
                  <a:lnTo>
                    <a:pt x="0" y="11832"/>
                  </a:lnTo>
                  <a:lnTo>
                    <a:pt x="2958" y="11832"/>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2930720" y="4421952"/>
              <a:ext cx="92896" cy="721536"/>
            </a:xfrm>
            <a:custGeom>
              <a:rect b="b" l="l" r="r" t="t"/>
              <a:pathLst>
                <a:path extrusionOk="0" h="22548" w="2903">
                  <a:moveTo>
                    <a:pt x="0" y="1"/>
                  </a:moveTo>
                  <a:lnTo>
                    <a:pt x="0" y="22548"/>
                  </a:lnTo>
                  <a:lnTo>
                    <a:pt x="2902" y="22548"/>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2794976" y="4638048"/>
              <a:ext cx="92896" cy="505440"/>
            </a:xfrm>
            <a:custGeom>
              <a:rect b="b" l="l" r="r" t="t"/>
              <a:pathLst>
                <a:path extrusionOk="0" h="15795" w="2903">
                  <a:moveTo>
                    <a:pt x="1" y="1"/>
                  </a:moveTo>
                  <a:lnTo>
                    <a:pt x="1" y="15795"/>
                  </a:lnTo>
                  <a:lnTo>
                    <a:pt x="2903" y="1579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3207520" y="4386240"/>
              <a:ext cx="94688" cy="757248"/>
            </a:xfrm>
            <a:custGeom>
              <a:rect b="b" l="l" r="r" t="t"/>
              <a:pathLst>
                <a:path extrusionOk="0" h="23664" w="2959">
                  <a:moveTo>
                    <a:pt x="1" y="0"/>
                  </a:moveTo>
                  <a:lnTo>
                    <a:pt x="1" y="23664"/>
                  </a:lnTo>
                  <a:lnTo>
                    <a:pt x="2959" y="23664"/>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3071808" y="4314784"/>
              <a:ext cx="94688" cy="828704"/>
            </a:xfrm>
            <a:custGeom>
              <a:rect b="b" l="l" r="r" t="t"/>
              <a:pathLst>
                <a:path extrusionOk="0" h="25897" w="2959">
                  <a:moveTo>
                    <a:pt x="0" y="1"/>
                  </a:moveTo>
                  <a:lnTo>
                    <a:pt x="0" y="25897"/>
                  </a:lnTo>
                  <a:lnTo>
                    <a:pt x="2958" y="25897"/>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3484352"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3348608" y="4314784"/>
              <a:ext cx="94688" cy="828704"/>
            </a:xfrm>
            <a:custGeom>
              <a:rect b="b" l="l" r="r" t="t"/>
              <a:pathLst>
                <a:path extrusionOk="0" h="25897" w="2959">
                  <a:moveTo>
                    <a:pt x="1" y="1"/>
                  </a:moveTo>
                  <a:lnTo>
                    <a:pt x="1" y="25897"/>
                  </a:lnTo>
                  <a:lnTo>
                    <a:pt x="2959" y="25897"/>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3761184" y="4739840"/>
              <a:ext cx="94656" cy="403648"/>
            </a:xfrm>
            <a:custGeom>
              <a:rect b="b" l="l" r="r" t="t"/>
              <a:pathLst>
                <a:path extrusionOk="0" h="12614" w="2958">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3625440" y="4457664"/>
              <a:ext cx="94688" cy="685824"/>
            </a:xfrm>
            <a:custGeom>
              <a:rect b="b" l="l" r="r" t="t"/>
              <a:pathLst>
                <a:path extrusionOk="0" h="21432" w="2959">
                  <a:moveTo>
                    <a:pt x="0" y="1"/>
                  </a:moveTo>
                  <a:lnTo>
                    <a:pt x="0" y="21432"/>
                  </a:lnTo>
                  <a:lnTo>
                    <a:pt x="2958" y="2143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4037984" y="4638048"/>
              <a:ext cx="94688" cy="505440"/>
            </a:xfrm>
            <a:custGeom>
              <a:rect b="b" l="l" r="r" t="t"/>
              <a:pathLst>
                <a:path extrusionOk="0" h="15795" w="2959">
                  <a:moveTo>
                    <a:pt x="1" y="1"/>
                  </a:moveTo>
                  <a:lnTo>
                    <a:pt x="1" y="15795"/>
                  </a:lnTo>
                  <a:lnTo>
                    <a:pt x="2959" y="15795"/>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3902272" y="4836288"/>
              <a:ext cx="94656" cy="307200"/>
            </a:xfrm>
            <a:custGeom>
              <a:rect b="b" l="l" r="r" t="t"/>
              <a:pathLst>
                <a:path extrusionOk="0" h="9600" w="2958">
                  <a:moveTo>
                    <a:pt x="0" y="1"/>
                  </a:moveTo>
                  <a:lnTo>
                    <a:pt x="0" y="9600"/>
                  </a:lnTo>
                  <a:lnTo>
                    <a:pt x="2958" y="960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4316608" y="4638048"/>
              <a:ext cx="94688" cy="505440"/>
            </a:xfrm>
            <a:custGeom>
              <a:rect b="b" l="l" r="r" t="t"/>
              <a:pathLst>
                <a:path extrusionOk="0" h="15795" w="2959">
                  <a:moveTo>
                    <a:pt x="0" y="1"/>
                  </a:moveTo>
                  <a:lnTo>
                    <a:pt x="0" y="15795"/>
                  </a:lnTo>
                  <a:lnTo>
                    <a:pt x="2958" y="1579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a:off x="418086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4593408"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4457696"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4870240" y="4386240"/>
              <a:ext cx="94688" cy="757248"/>
            </a:xfrm>
            <a:custGeom>
              <a:rect b="b" l="l" r="r" t="t"/>
              <a:pathLst>
                <a:path extrusionOk="0" h="23664" w="2959">
                  <a:moveTo>
                    <a:pt x="0" y="0"/>
                  </a:moveTo>
                  <a:lnTo>
                    <a:pt x="0" y="23664"/>
                  </a:lnTo>
                  <a:lnTo>
                    <a:pt x="2958" y="23664"/>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4734496" y="4457664"/>
              <a:ext cx="94688" cy="685824"/>
            </a:xfrm>
            <a:custGeom>
              <a:rect b="b" l="l" r="r" t="t"/>
              <a:pathLst>
                <a:path extrusionOk="0" h="21432" w="2959">
                  <a:moveTo>
                    <a:pt x="1" y="1"/>
                  </a:moveTo>
                  <a:lnTo>
                    <a:pt x="1" y="21432"/>
                  </a:lnTo>
                  <a:lnTo>
                    <a:pt x="2959" y="2143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5147072" y="4157632"/>
              <a:ext cx="94656" cy="985856"/>
            </a:xfrm>
            <a:custGeom>
              <a:rect b="b" l="l" r="r" t="t"/>
              <a:pathLst>
                <a:path extrusionOk="0" h="30808" w="2958">
                  <a:moveTo>
                    <a:pt x="0" y="1"/>
                  </a:moveTo>
                  <a:lnTo>
                    <a:pt x="0" y="30808"/>
                  </a:lnTo>
                  <a:lnTo>
                    <a:pt x="2958" y="30808"/>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5011328" y="4229088"/>
              <a:ext cx="94688" cy="914400"/>
            </a:xfrm>
            <a:custGeom>
              <a:rect b="b" l="l" r="r" t="t"/>
              <a:pathLst>
                <a:path extrusionOk="0" h="28575" w="2959">
                  <a:moveTo>
                    <a:pt x="0" y="0"/>
                  </a:moveTo>
                  <a:lnTo>
                    <a:pt x="0" y="28575"/>
                  </a:lnTo>
                  <a:lnTo>
                    <a:pt x="2958" y="2857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5425664"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5289920" y="4277280"/>
              <a:ext cx="94688" cy="866208"/>
            </a:xfrm>
            <a:custGeom>
              <a:rect b="b" l="l" r="r" t="t"/>
              <a:pathLst>
                <a:path extrusionOk="0" h="27069" w="2959">
                  <a:moveTo>
                    <a:pt x="1" y="1"/>
                  </a:moveTo>
                  <a:lnTo>
                    <a:pt x="1" y="27069"/>
                  </a:lnTo>
                  <a:lnTo>
                    <a:pt x="2959" y="2706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5702496" y="4721984"/>
              <a:ext cx="94688" cy="421504"/>
            </a:xfrm>
            <a:custGeom>
              <a:rect b="b" l="l" r="r" t="t"/>
              <a:pathLst>
                <a:path extrusionOk="0" h="13172" w="2959">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5566752" y="4416608"/>
              <a:ext cx="94688" cy="726880"/>
            </a:xfrm>
            <a:custGeom>
              <a:rect b="b" l="l" r="r" t="t"/>
              <a:pathLst>
                <a:path extrusionOk="0" h="22715" w="2959">
                  <a:moveTo>
                    <a:pt x="0" y="0"/>
                  </a:moveTo>
                  <a:lnTo>
                    <a:pt x="0" y="22715"/>
                  </a:lnTo>
                  <a:lnTo>
                    <a:pt x="2958" y="2271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5979296" y="4571968"/>
              <a:ext cx="94688" cy="571520"/>
            </a:xfrm>
            <a:custGeom>
              <a:rect b="b" l="l" r="r" t="t"/>
              <a:pathLst>
                <a:path extrusionOk="0" h="17860" w="2959">
                  <a:moveTo>
                    <a:pt x="1" y="1"/>
                  </a:moveTo>
                  <a:lnTo>
                    <a:pt x="1" y="17860"/>
                  </a:lnTo>
                  <a:lnTo>
                    <a:pt x="2959" y="17860"/>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5843584" y="4813088"/>
              <a:ext cx="94688" cy="330400"/>
            </a:xfrm>
            <a:custGeom>
              <a:rect b="b" l="l" r="r" t="t"/>
              <a:pathLst>
                <a:path extrusionOk="0" h="10325" w="2959">
                  <a:moveTo>
                    <a:pt x="0" y="0"/>
                  </a:moveTo>
                  <a:lnTo>
                    <a:pt x="0" y="10325"/>
                  </a:lnTo>
                  <a:lnTo>
                    <a:pt x="2958" y="10325"/>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6256128"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61203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6534720" y="4505888"/>
              <a:ext cx="92896" cy="637600"/>
            </a:xfrm>
            <a:custGeom>
              <a:rect b="b" l="l" r="r" t="t"/>
              <a:pathLst>
                <a:path extrusionOk="0" h="19925" w="2903">
                  <a:moveTo>
                    <a:pt x="1" y="1"/>
                  </a:moveTo>
                  <a:lnTo>
                    <a:pt x="1" y="19925"/>
                  </a:lnTo>
                  <a:lnTo>
                    <a:pt x="2903" y="19925"/>
                  </a:lnTo>
                  <a:lnTo>
                    <a:pt x="2903"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6399008" y="4739840"/>
              <a:ext cx="92896" cy="403648"/>
            </a:xfrm>
            <a:custGeom>
              <a:rect b="b" l="l" r="r" t="t"/>
              <a:pathLst>
                <a:path extrusionOk="0" h="12614" w="2903">
                  <a:moveTo>
                    <a:pt x="0" y="1"/>
                  </a:moveTo>
                  <a:lnTo>
                    <a:pt x="0" y="12614"/>
                  </a:lnTo>
                  <a:lnTo>
                    <a:pt x="2902" y="12614"/>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6811552" y="4807712"/>
              <a:ext cx="94688" cy="335776"/>
            </a:xfrm>
            <a:custGeom>
              <a:rect b="b" l="l" r="r" t="t"/>
              <a:pathLst>
                <a:path extrusionOk="0" h="10493" w="2959">
                  <a:moveTo>
                    <a:pt x="0" y="1"/>
                  </a:moveTo>
                  <a:lnTo>
                    <a:pt x="0" y="10493"/>
                  </a:lnTo>
                  <a:lnTo>
                    <a:pt x="2958" y="1049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6675808" y="4614848"/>
              <a:ext cx="94688" cy="528640"/>
            </a:xfrm>
            <a:custGeom>
              <a:rect b="b" l="l" r="r" t="t"/>
              <a:pathLst>
                <a:path extrusionOk="0" h="16520" w="2959">
                  <a:moveTo>
                    <a:pt x="1" y="0"/>
                  </a:moveTo>
                  <a:lnTo>
                    <a:pt x="1" y="16520"/>
                  </a:lnTo>
                  <a:lnTo>
                    <a:pt x="2959" y="16520"/>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7088384" y="4739840"/>
              <a:ext cx="94688" cy="403648"/>
            </a:xfrm>
            <a:custGeom>
              <a:rect b="b" l="l" r="r" t="t"/>
              <a:pathLst>
                <a:path extrusionOk="0" h="12614" w="2959">
                  <a:moveTo>
                    <a:pt x="0" y="1"/>
                  </a:moveTo>
                  <a:lnTo>
                    <a:pt x="0" y="12614"/>
                  </a:lnTo>
                  <a:lnTo>
                    <a:pt x="2958" y="12614"/>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6952640" y="4530912"/>
              <a:ext cx="94688" cy="612576"/>
            </a:xfrm>
            <a:custGeom>
              <a:rect b="b" l="l" r="r" t="t"/>
              <a:pathLst>
                <a:path extrusionOk="0" h="19143" w="2959">
                  <a:moveTo>
                    <a:pt x="0" y="0"/>
                  </a:moveTo>
                  <a:lnTo>
                    <a:pt x="0" y="19143"/>
                  </a:lnTo>
                  <a:lnTo>
                    <a:pt x="2958" y="19143"/>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7365184" y="4739840"/>
              <a:ext cx="94688" cy="403648"/>
            </a:xfrm>
            <a:custGeom>
              <a:rect b="b" l="l" r="r" t="t"/>
              <a:pathLst>
                <a:path extrusionOk="0" h="12614" w="2959">
                  <a:moveTo>
                    <a:pt x="1" y="1"/>
                  </a:moveTo>
                  <a:lnTo>
                    <a:pt x="1" y="12614"/>
                  </a:lnTo>
                  <a:lnTo>
                    <a:pt x="2959" y="12614"/>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
            <p:cNvSpPr/>
            <p:nvPr/>
          </p:nvSpPr>
          <p:spPr>
            <a:xfrm>
              <a:off x="7229472" y="4825568"/>
              <a:ext cx="94688" cy="317920"/>
            </a:xfrm>
            <a:custGeom>
              <a:rect b="b" l="l" r="r" t="t"/>
              <a:pathLst>
                <a:path extrusionOk="0" h="9935" w="2959">
                  <a:moveTo>
                    <a:pt x="0" y="1"/>
                  </a:moveTo>
                  <a:lnTo>
                    <a:pt x="0" y="9935"/>
                  </a:lnTo>
                  <a:lnTo>
                    <a:pt x="2958" y="9935"/>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p:nvPr/>
          </p:nvSpPr>
          <p:spPr>
            <a:xfrm>
              <a:off x="7643808" y="4632704"/>
              <a:ext cx="92896" cy="510784"/>
            </a:xfrm>
            <a:custGeom>
              <a:rect b="b" l="l" r="r" t="t"/>
              <a:pathLst>
                <a:path extrusionOk="0" h="15962" w="2903">
                  <a:moveTo>
                    <a:pt x="0" y="0"/>
                  </a:moveTo>
                  <a:lnTo>
                    <a:pt x="0" y="15962"/>
                  </a:lnTo>
                  <a:lnTo>
                    <a:pt x="2902" y="15962"/>
                  </a:lnTo>
                  <a:lnTo>
                    <a:pt x="2902"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7506272" y="4963104"/>
              <a:ext cx="94688" cy="180384"/>
            </a:xfrm>
            <a:custGeom>
              <a:rect b="b" l="l" r="r" t="t"/>
              <a:pathLst>
                <a:path extrusionOk="0" h="5637" w="2959">
                  <a:moveTo>
                    <a:pt x="1" y="0"/>
                  </a:moveTo>
                  <a:lnTo>
                    <a:pt x="1" y="5637"/>
                  </a:lnTo>
                  <a:lnTo>
                    <a:pt x="2959" y="5637"/>
                  </a:lnTo>
                  <a:lnTo>
                    <a:pt x="2959"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7920608" y="4909504"/>
              <a:ext cx="94688" cy="233984"/>
            </a:xfrm>
            <a:custGeom>
              <a:rect b="b" l="l" r="r" t="t"/>
              <a:pathLst>
                <a:path extrusionOk="0" h="7312" w="2959">
                  <a:moveTo>
                    <a:pt x="1" y="1"/>
                  </a:moveTo>
                  <a:lnTo>
                    <a:pt x="1" y="7312"/>
                  </a:lnTo>
                  <a:lnTo>
                    <a:pt x="2959" y="731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7784896" y="4777344"/>
              <a:ext cx="94688" cy="366144"/>
            </a:xfrm>
            <a:custGeom>
              <a:rect b="b" l="l" r="r" t="t"/>
              <a:pathLst>
                <a:path extrusionOk="0" h="11442" w="2959">
                  <a:moveTo>
                    <a:pt x="0" y="1"/>
                  </a:moveTo>
                  <a:lnTo>
                    <a:pt x="0" y="11442"/>
                  </a:lnTo>
                  <a:lnTo>
                    <a:pt x="2958" y="1144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8197440" y="4571968"/>
              <a:ext cx="94688" cy="571520"/>
            </a:xfrm>
            <a:custGeom>
              <a:rect b="b" l="l" r="r" t="t"/>
              <a:pathLst>
                <a:path extrusionOk="0" h="17860" w="2959">
                  <a:moveTo>
                    <a:pt x="0" y="1"/>
                  </a:moveTo>
                  <a:lnTo>
                    <a:pt x="0" y="17860"/>
                  </a:lnTo>
                  <a:lnTo>
                    <a:pt x="2958" y="17860"/>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8061696" y="4777344"/>
              <a:ext cx="94688" cy="366144"/>
            </a:xfrm>
            <a:custGeom>
              <a:rect b="b" l="l" r="r" t="t"/>
              <a:pathLst>
                <a:path extrusionOk="0" h="11442" w="2959">
                  <a:moveTo>
                    <a:pt x="1" y="1"/>
                  </a:moveTo>
                  <a:lnTo>
                    <a:pt x="1" y="11442"/>
                  </a:lnTo>
                  <a:lnTo>
                    <a:pt x="2959" y="11442"/>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8474272" y="4721984"/>
              <a:ext cx="94656" cy="421504"/>
            </a:xfrm>
            <a:custGeom>
              <a:rect b="b" l="l" r="r" t="t"/>
              <a:pathLst>
                <a:path extrusionOk="0" h="13172" w="2958">
                  <a:moveTo>
                    <a:pt x="0" y="1"/>
                  </a:moveTo>
                  <a:lnTo>
                    <a:pt x="0" y="13172"/>
                  </a:lnTo>
                  <a:lnTo>
                    <a:pt x="2958" y="13172"/>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8338528" y="4488032"/>
              <a:ext cx="94688" cy="655456"/>
            </a:xfrm>
            <a:custGeom>
              <a:rect b="b" l="l" r="r" t="t"/>
              <a:pathLst>
                <a:path extrusionOk="0" h="20483" w="2959">
                  <a:moveTo>
                    <a:pt x="0" y="1"/>
                  </a:moveTo>
                  <a:lnTo>
                    <a:pt x="0" y="20483"/>
                  </a:lnTo>
                  <a:lnTo>
                    <a:pt x="2958" y="20483"/>
                  </a:lnTo>
                  <a:lnTo>
                    <a:pt x="2958"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8751072" y="4409440"/>
              <a:ext cx="94688" cy="734048"/>
            </a:xfrm>
            <a:custGeom>
              <a:rect b="b" l="l" r="r" t="t"/>
              <a:pathLst>
                <a:path extrusionOk="0" h="22939" w="2959">
                  <a:moveTo>
                    <a:pt x="1" y="1"/>
                  </a:moveTo>
                  <a:lnTo>
                    <a:pt x="1" y="22939"/>
                  </a:lnTo>
                  <a:lnTo>
                    <a:pt x="2959" y="22939"/>
                  </a:lnTo>
                  <a:lnTo>
                    <a:pt x="2959"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8615360" y="4295168"/>
              <a:ext cx="94688" cy="848320"/>
            </a:xfrm>
            <a:custGeom>
              <a:rect b="b" l="l" r="r" t="t"/>
              <a:pathLst>
                <a:path extrusionOk="0" h="26510" w="2959">
                  <a:moveTo>
                    <a:pt x="0" y="0"/>
                  </a:moveTo>
                  <a:lnTo>
                    <a:pt x="0" y="26510"/>
                  </a:lnTo>
                  <a:lnTo>
                    <a:pt x="2958" y="26510"/>
                  </a:lnTo>
                  <a:lnTo>
                    <a:pt x="2958"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9029696" y="4409440"/>
              <a:ext cx="92896" cy="734048"/>
            </a:xfrm>
            <a:custGeom>
              <a:rect b="b" l="l" r="r" t="t"/>
              <a:pathLst>
                <a:path extrusionOk="0" h="22939" w="2903">
                  <a:moveTo>
                    <a:pt x="0" y="1"/>
                  </a:moveTo>
                  <a:lnTo>
                    <a:pt x="0" y="22939"/>
                  </a:lnTo>
                  <a:lnTo>
                    <a:pt x="2902" y="22939"/>
                  </a:lnTo>
                  <a:lnTo>
                    <a:pt x="2902" y="1"/>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a:off x="8893952" y="4180864"/>
              <a:ext cx="92896" cy="962624"/>
            </a:xfrm>
            <a:custGeom>
              <a:rect b="b" l="l" r="r" t="t"/>
              <a:pathLst>
                <a:path extrusionOk="0" h="30082" w="2903">
                  <a:moveTo>
                    <a:pt x="1" y="0"/>
                  </a:moveTo>
                  <a:lnTo>
                    <a:pt x="1" y="30082"/>
                  </a:lnTo>
                  <a:lnTo>
                    <a:pt x="2903" y="30082"/>
                  </a:lnTo>
                  <a:lnTo>
                    <a:pt x="2903" y="0"/>
                  </a:lnTo>
                  <a:close/>
                </a:path>
              </a:pathLst>
            </a:cu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9"/>
          <p:cNvSpPr/>
          <p:nvPr/>
        </p:nvSpPr>
        <p:spPr>
          <a:xfrm>
            <a:off x="0" y="3579000"/>
            <a:ext cx="9144000" cy="1293056"/>
          </a:xfrm>
          <a:custGeom>
            <a:rect b="b" l="l" r="r" t="t"/>
            <a:pathLst>
              <a:path extrusionOk="0" h="40408" w="28575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txBox="1"/>
          <p:nvPr>
            <p:ph type="title"/>
          </p:nvPr>
        </p:nvSpPr>
        <p:spPr>
          <a:xfrm>
            <a:off x="739675" y="401250"/>
            <a:ext cx="76860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57" name="Google Shape;657;p9"/>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no graph">
  <p:cSld name="TITLE_ONLY_1">
    <p:spTree>
      <p:nvGrpSpPr>
        <p:cNvPr id="658" name="Shape 658"/>
        <p:cNvGrpSpPr/>
        <p:nvPr/>
      </p:nvGrpSpPr>
      <p:grpSpPr>
        <a:xfrm>
          <a:off x="0" y="0"/>
          <a:ext cx="0" cy="0"/>
          <a:chOff x="0" y="0"/>
          <a:chExt cx="0" cy="0"/>
        </a:xfrm>
      </p:grpSpPr>
      <p:sp>
        <p:nvSpPr>
          <p:cNvPr id="659" name="Google Shape;659;p10"/>
          <p:cNvSpPr/>
          <p:nvPr/>
        </p:nvSpPr>
        <p:spPr>
          <a:xfrm>
            <a:off x="-25" y="-11875"/>
            <a:ext cx="9144000" cy="823200"/>
          </a:xfrm>
          <a:prstGeom prst="rect">
            <a:avLst/>
          </a:pr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0"/>
          <p:cNvSpPr txBox="1"/>
          <p:nvPr>
            <p:ph type="title"/>
          </p:nvPr>
        </p:nvSpPr>
        <p:spPr>
          <a:xfrm>
            <a:off x="739675" y="-1"/>
            <a:ext cx="7686000" cy="716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1" name="Google Shape;661;p10"/>
          <p:cNvSpPr txBox="1"/>
          <p:nvPr>
            <p:ph idx="12" type="sldNum"/>
          </p:nvPr>
        </p:nvSpPr>
        <p:spPr>
          <a:xfrm>
            <a:off x="8586575" y="-11875"/>
            <a:ext cx="557400" cy="5478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5143488"/>
          </a:xfrm>
          <a:custGeom>
            <a:rect b="b" l="l" r="r" t="t"/>
            <a:pathLst>
              <a:path extrusionOk="0" h="160734" w="28575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739675" y="401250"/>
            <a:ext cx="76860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1pPr>
            <a:lvl2pPr lvl="1">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2pPr>
            <a:lvl3pPr lvl="2">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3pPr>
            <a:lvl4pPr lvl="3">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4pPr>
            <a:lvl5pPr lvl="4">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5pPr>
            <a:lvl6pPr lvl="5">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6pPr>
            <a:lvl7pPr lvl="6">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7pPr>
            <a:lvl8pPr lvl="7">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8pPr>
            <a:lvl9pPr lvl="8">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9pPr>
          </a:lstStyle>
          <a:p/>
        </p:txBody>
      </p:sp>
      <p:sp>
        <p:nvSpPr>
          <p:cNvPr id="8" name="Google Shape;8;p1"/>
          <p:cNvSpPr txBox="1"/>
          <p:nvPr>
            <p:ph idx="1" type="body"/>
          </p:nvPr>
        </p:nvSpPr>
        <p:spPr>
          <a:xfrm>
            <a:off x="739680" y="1152528"/>
            <a:ext cx="7686000" cy="30984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indent="-381000" lvl="1" marL="9144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indent="-381000" lvl="2" marL="13716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indent="-381000" lvl="3" marL="18288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indent="-381000" lvl="4" marL="2286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indent="-381000" lvl="5" marL="27432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indent="-381000" lvl="6" marL="32004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indent="-381000" lvl="7" marL="36576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indent="-381000" lvl="8" marL="41148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p:txBody>
      </p:sp>
      <p:sp>
        <p:nvSpPr>
          <p:cNvPr id="9" name="Google Shape;9;p1"/>
          <p:cNvSpPr txBox="1"/>
          <p:nvPr>
            <p:ph idx="12" type="sldNum"/>
          </p:nvPr>
        </p:nvSpPr>
        <p:spPr>
          <a:xfrm>
            <a:off x="8586575" y="-11875"/>
            <a:ext cx="557400" cy="547800"/>
          </a:xfrm>
          <a:prstGeom prst="rect">
            <a:avLst/>
          </a:prstGeom>
          <a:noFill/>
          <a:ln>
            <a:noFill/>
          </a:ln>
        </p:spPr>
        <p:txBody>
          <a:bodyPr anchorCtr="0" anchor="ctr" bIns="91425" lIns="91425" spcFirstLastPara="1" rIns="91425" wrap="square" tIns="91425">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gif"/><Relationship Id="rId4" Type="http://schemas.openxmlformats.org/officeDocument/2006/relationships/image" Target="../media/image5.gif"/><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hyperlink" Target="https://www.unitedstateszipcodes.org/" TargetMode="External"/><Relationship Id="rId8" Type="http://schemas.openxmlformats.org/officeDocument/2006/relationships/hyperlink" Target="http://www.laalmanac.com/population/po24la_zip.php"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gif"/><Relationship Id="rId4" Type="http://schemas.openxmlformats.org/officeDocument/2006/relationships/image" Target="../media/image13.gif"/><Relationship Id="rId5" Type="http://schemas.openxmlformats.org/officeDocument/2006/relationships/image" Target="../media/image17.png"/><Relationship Id="rId6"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6"/>
          <p:cNvSpPr txBox="1"/>
          <p:nvPr>
            <p:ph type="ctrTitle"/>
          </p:nvPr>
        </p:nvSpPr>
        <p:spPr>
          <a:xfrm>
            <a:off x="307950" y="470600"/>
            <a:ext cx="6651900" cy="20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700">
                <a:latin typeface="Titillium Web"/>
                <a:ea typeface="Titillium Web"/>
                <a:cs typeface="Titillium Web"/>
                <a:sym typeface="Titillium Web"/>
              </a:rPr>
              <a:t>Ethics &amp; Biases</a:t>
            </a:r>
            <a:r>
              <a:rPr b="1" lang="en" sz="3700">
                <a:latin typeface="Titillium Web"/>
                <a:ea typeface="Titillium Web"/>
                <a:cs typeface="Titillium Web"/>
                <a:sym typeface="Titillium Web"/>
              </a:rPr>
              <a:t> </a:t>
            </a:r>
            <a:r>
              <a:rPr b="1" lang="en" sz="3700">
                <a:latin typeface="Titillium Web"/>
                <a:ea typeface="Titillium Web"/>
                <a:cs typeface="Titillium Web"/>
                <a:sym typeface="Titillium Web"/>
              </a:rPr>
              <a:t>of Big Data-Decision Making</a:t>
            </a:r>
            <a:r>
              <a:rPr lang="en" sz="3700"/>
              <a:t>: Predictive Policing</a:t>
            </a:r>
            <a:endParaRPr sz="3700"/>
          </a:p>
        </p:txBody>
      </p:sp>
      <p:sp>
        <p:nvSpPr>
          <p:cNvPr id="784" name="Google Shape;784;p16"/>
          <p:cNvSpPr txBox="1"/>
          <p:nvPr/>
        </p:nvSpPr>
        <p:spPr>
          <a:xfrm>
            <a:off x="307950" y="4196700"/>
            <a:ext cx="62427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FFFFF"/>
                </a:solidFill>
                <a:latin typeface="Titillium Web"/>
                <a:ea typeface="Titillium Web"/>
                <a:cs typeface="Titillium Web"/>
                <a:sym typeface="Titillium Web"/>
              </a:rPr>
              <a:t>Camille Fougere</a:t>
            </a:r>
            <a:endParaRPr sz="1900">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sz="1900">
                <a:solidFill>
                  <a:srgbClr val="FFFFFF"/>
                </a:solidFill>
                <a:latin typeface="Titillium Web"/>
                <a:ea typeface="Titillium Web"/>
                <a:cs typeface="Titillium Web"/>
                <a:sym typeface="Titillium Web"/>
              </a:rPr>
              <a:t>Advisor: Ellie Pavlick</a:t>
            </a:r>
            <a:endParaRPr sz="1900">
              <a:solidFill>
                <a:srgbClr val="FFFFFF"/>
              </a:solidFill>
              <a:latin typeface="Titillium Web"/>
              <a:ea typeface="Titillium Web"/>
              <a:cs typeface="Titillium Web"/>
              <a:sym typeface="Titillium We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25"/>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Data</a:t>
            </a:r>
            <a:endParaRPr b="1">
              <a:latin typeface="Titillium Web"/>
              <a:ea typeface="Titillium Web"/>
              <a:cs typeface="Titillium Web"/>
              <a:sym typeface="Titillium Web"/>
            </a:endParaRPr>
          </a:p>
        </p:txBody>
      </p:sp>
      <p:sp>
        <p:nvSpPr>
          <p:cNvPr id="842" name="Google Shape;842;p25"/>
          <p:cNvSpPr txBox="1"/>
          <p:nvPr>
            <p:ph idx="1" type="body"/>
          </p:nvPr>
        </p:nvSpPr>
        <p:spPr>
          <a:xfrm>
            <a:off x="739675" y="1152525"/>
            <a:ext cx="76152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L.A. crime data for January, 2012 (from police reports)</a:t>
            </a:r>
            <a:endParaRPr/>
          </a:p>
          <a:p>
            <a:pPr indent="-381000" lvl="0" marL="457200" rtl="0" algn="l">
              <a:spcBef>
                <a:spcPts val="0"/>
              </a:spcBef>
              <a:spcAft>
                <a:spcPts val="0"/>
              </a:spcAft>
              <a:buSzPts val="2400"/>
              <a:buChar char="▫"/>
            </a:pPr>
            <a:r>
              <a:rPr lang="en"/>
              <a:t>From L.A.’s Open Data initiative</a:t>
            </a:r>
            <a:r>
              <a:rPr baseline="30000" lang="en"/>
              <a:t>*</a:t>
            </a:r>
            <a:endParaRPr baseline="30000"/>
          </a:p>
          <a:p>
            <a:pPr indent="-381000" lvl="0" marL="457200" rtl="0" algn="l">
              <a:spcBef>
                <a:spcPts val="0"/>
              </a:spcBef>
              <a:spcAft>
                <a:spcPts val="0"/>
              </a:spcAft>
              <a:buSzPts val="2400"/>
              <a:buChar char="▫"/>
            </a:pPr>
            <a:r>
              <a:rPr lang="en"/>
              <a:t>Excludes crimes not tagged with locations</a:t>
            </a:r>
            <a:endParaRPr/>
          </a:p>
        </p:txBody>
      </p:sp>
      <p:pic>
        <p:nvPicPr>
          <p:cNvPr id="843" name="Google Shape;843;p25"/>
          <p:cNvPicPr preferRelativeResize="0"/>
          <p:nvPr/>
        </p:nvPicPr>
        <p:blipFill>
          <a:blip r:embed="rId3">
            <a:alphaModFix/>
          </a:blip>
          <a:stretch>
            <a:fillRect/>
          </a:stretch>
        </p:blipFill>
        <p:spPr>
          <a:xfrm>
            <a:off x="2438350" y="2571750"/>
            <a:ext cx="4267323" cy="1928269"/>
          </a:xfrm>
          <a:prstGeom prst="rect">
            <a:avLst/>
          </a:prstGeom>
          <a:noFill/>
          <a:ln>
            <a:noFill/>
          </a:ln>
        </p:spPr>
      </p:pic>
      <p:sp>
        <p:nvSpPr>
          <p:cNvPr id="844" name="Google Shape;844;p25"/>
          <p:cNvSpPr txBox="1"/>
          <p:nvPr/>
        </p:nvSpPr>
        <p:spPr>
          <a:xfrm>
            <a:off x="761525" y="4775825"/>
            <a:ext cx="8397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tillium Web"/>
                <a:ea typeface="Titillium Web"/>
                <a:cs typeface="Titillium Web"/>
                <a:sym typeface="Titillium Web"/>
              </a:rPr>
              <a:t>*https://data.lacity.org/</a:t>
            </a:r>
            <a:endParaRPr sz="1000">
              <a:solidFill>
                <a:srgbClr val="FFFFFF"/>
              </a:solidFill>
              <a:latin typeface="Titillium Web"/>
              <a:ea typeface="Titillium Web"/>
              <a:cs typeface="Titillium Web"/>
              <a:sym typeface="Titillium Web"/>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26"/>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Predictive Model</a:t>
            </a:r>
            <a:endParaRPr b="1">
              <a:latin typeface="Titillium Web"/>
              <a:ea typeface="Titillium Web"/>
              <a:cs typeface="Titillium Web"/>
              <a:sym typeface="Titillium Web"/>
            </a:endParaRPr>
          </a:p>
        </p:txBody>
      </p:sp>
      <p:sp>
        <p:nvSpPr>
          <p:cNvPr id="850" name="Google Shape;850;p26"/>
          <p:cNvSpPr txBox="1"/>
          <p:nvPr>
            <p:ph idx="1" type="body"/>
          </p:nvPr>
        </p:nvSpPr>
        <p:spPr>
          <a:xfrm>
            <a:off x="358675" y="1152525"/>
            <a:ext cx="3987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Holt-Winters exponential smoothing model</a:t>
            </a:r>
            <a:endParaRPr/>
          </a:p>
          <a:p>
            <a:pPr indent="-381000" lvl="1" marL="914400" rtl="0" algn="l">
              <a:spcBef>
                <a:spcPts val="0"/>
              </a:spcBef>
              <a:spcAft>
                <a:spcPts val="0"/>
              </a:spcAft>
              <a:buSzPts val="2400"/>
              <a:buChar char="-"/>
            </a:pPr>
            <a:r>
              <a:rPr lang="en"/>
              <a:t>Positive trend</a:t>
            </a:r>
            <a:endParaRPr/>
          </a:p>
          <a:p>
            <a:pPr indent="-381000" lvl="1" marL="914400" rtl="0" algn="l">
              <a:spcBef>
                <a:spcPts val="0"/>
              </a:spcBef>
              <a:spcAft>
                <a:spcPts val="0"/>
              </a:spcAft>
              <a:buSzPts val="2400"/>
              <a:buChar char="-"/>
            </a:pPr>
            <a:r>
              <a:rPr lang="en"/>
              <a:t>Seasonal component (week)</a:t>
            </a:r>
            <a:endParaRPr/>
          </a:p>
          <a:p>
            <a:pPr indent="-381000" lvl="1" marL="914400" rtl="0" algn="l">
              <a:spcBef>
                <a:spcPts val="0"/>
              </a:spcBef>
              <a:spcAft>
                <a:spcPts val="0"/>
              </a:spcAft>
              <a:buSzPts val="2400"/>
              <a:buChar char="-"/>
            </a:pPr>
            <a:r>
              <a:rPr lang="en"/>
              <a:t>Weighs recent data more</a:t>
            </a:r>
            <a:endParaRPr/>
          </a:p>
          <a:p>
            <a:pPr indent="-381000" lvl="0" marL="457200" rtl="0" algn="l">
              <a:spcBef>
                <a:spcPts val="0"/>
              </a:spcBef>
              <a:spcAft>
                <a:spcPts val="0"/>
              </a:spcAft>
              <a:buSzPts val="2400"/>
              <a:buChar char="▫"/>
            </a:pPr>
            <a:r>
              <a:rPr lang="en"/>
              <a:t>Applied on a </a:t>
            </a:r>
            <a:r>
              <a:rPr i="1" lang="en"/>
              <a:t>rolling basis</a:t>
            </a:r>
            <a:endParaRPr i="1"/>
          </a:p>
        </p:txBody>
      </p:sp>
      <p:pic>
        <p:nvPicPr>
          <p:cNvPr id="851" name="Google Shape;851;p26"/>
          <p:cNvPicPr preferRelativeResize="0"/>
          <p:nvPr/>
        </p:nvPicPr>
        <p:blipFill>
          <a:blip r:embed="rId3">
            <a:alphaModFix/>
          </a:blip>
          <a:stretch>
            <a:fillRect/>
          </a:stretch>
        </p:blipFill>
        <p:spPr>
          <a:xfrm>
            <a:off x="4345675" y="1090701"/>
            <a:ext cx="4521126" cy="3309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27"/>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Training Data/Reporting Bias</a:t>
            </a:r>
            <a:endParaRPr b="1">
              <a:latin typeface="Titillium Web"/>
              <a:ea typeface="Titillium Web"/>
              <a:cs typeface="Titillium Web"/>
              <a:sym typeface="Titillium Web"/>
            </a:endParaRPr>
          </a:p>
        </p:txBody>
      </p:sp>
      <p:sp>
        <p:nvSpPr>
          <p:cNvPr id="857" name="Google Shape;857;p27"/>
          <p:cNvSpPr txBox="1"/>
          <p:nvPr>
            <p:ph idx="1" type="body"/>
          </p:nvPr>
        </p:nvSpPr>
        <p:spPr>
          <a:xfrm>
            <a:off x="739680" y="1076328"/>
            <a:ext cx="7686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Is police reporting data representative?</a:t>
            </a:r>
            <a:endParaRPr/>
          </a:p>
          <a:p>
            <a:pPr indent="-381000" lvl="1" marL="914400" rtl="0" algn="l">
              <a:spcBef>
                <a:spcPts val="0"/>
              </a:spcBef>
              <a:spcAft>
                <a:spcPts val="0"/>
              </a:spcAft>
              <a:buSzPts val="2400"/>
              <a:buChar char="-"/>
            </a:pPr>
            <a:r>
              <a:rPr lang="en"/>
              <a:t>Rates of report vary across demographics</a:t>
            </a:r>
            <a:r>
              <a:rPr baseline="30000" lang="en"/>
              <a:t>1</a:t>
            </a:r>
            <a:endParaRPr baseline="30000"/>
          </a:p>
          <a:p>
            <a:pPr indent="-381000" lvl="1" marL="914400" rtl="0" algn="l">
              <a:spcBef>
                <a:spcPts val="0"/>
              </a:spcBef>
              <a:spcAft>
                <a:spcPts val="0"/>
              </a:spcAft>
              <a:buSzPts val="2400"/>
              <a:buChar char="-"/>
            </a:pPr>
            <a:r>
              <a:rPr lang="en"/>
              <a:t>Trust in police correlated with likelihood of report</a:t>
            </a:r>
            <a:r>
              <a:rPr baseline="30000" lang="en"/>
              <a:t>1</a:t>
            </a:r>
            <a:endParaRPr baseline="30000"/>
          </a:p>
          <a:p>
            <a:pPr indent="-381000" lvl="1" marL="914400" rtl="0" algn="l">
              <a:spcBef>
                <a:spcPts val="0"/>
              </a:spcBef>
              <a:spcAft>
                <a:spcPts val="0"/>
              </a:spcAft>
              <a:buSzPts val="2400"/>
              <a:buChar char="-"/>
            </a:pPr>
            <a:r>
              <a:rPr lang="en"/>
              <a:t>Example:</a:t>
            </a:r>
            <a:endParaRPr/>
          </a:p>
          <a:p>
            <a:pPr indent="-381000" lvl="2" marL="1371600" rtl="0" algn="l">
              <a:spcBef>
                <a:spcPts val="0"/>
              </a:spcBef>
              <a:spcAft>
                <a:spcPts val="0"/>
              </a:spcAft>
              <a:buSzPts val="2400"/>
              <a:buChar char="-"/>
            </a:pPr>
            <a:r>
              <a:rPr lang="en"/>
              <a:t>Center for Public Integrity identified major discrepancy between # of sexual assaults reported by universities across U.S. and # of sexual assaults reflected by victim-support groups/resources on campus</a:t>
            </a:r>
            <a:r>
              <a:rPr baseline="30000" lang="en"/>
              <a:t>2</a:t>
            </a:r>
            <a:endParaRPr baseline="30000"/>
          </a:p>
        </p:txBody>
      </p:sp>
      <p:sp>
        <p:nvSpPr>
          <p:cNvPr id="858" name="Google Shape;858;p27"/>
          <p:cNvSpPr txBox="1"/>
          <p:nvPr/>
        </p:nvSpPr>
        <p:spPr>
          <a:xfrm>
            <a:off x="761525" y="4623425"/>
            <a:ext cx="8397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tillium Web"/>
                <a:ea typeface="Titillium Web"/>
                <a:cs typeface="Titillium Web"/>
                <a:sym typeface="Titillium Web"/>
              </a:rPr>
              <a:t>1 Predictive Policing: Bias in, Bias Out, Kristian Lum</a:t>
            </a:r>
            <a:endParaRPr sz="1000">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sz="1000">
                <a:solidFill>
                  <a:srgbClr val="FFFFFF"/>
                </a:solidFill>
                <a:latin typeface="Titillium Web"/>
                <a:ea typeface="Titillium Web"/>
                <a:cs typeface="Titillium Web"/>
                <a:sym typeface="Titillium Web"/>
              </a:rPr>
              <a:t>2 The Mismeasure of Crime, Clayton Mosher, Terance Miethe, and Timothy Hart</a:t>
            </a:r>
            <a:endParaRPr sz="1000">
              <a:solidFill>
                <a:srgbClr val="FFFFFF"/>
              </a:solidFill>
              <a:latin typeface="Titillium Web"/>
              <a:ea typeface="Titillium Web"/>
              <a:cs typeface="Titillium Web"/>
              <a:sym typeface="Titillium We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28"/>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Interpretation Bias</a:t>
            </a:r>
            <a:endParaRPr b="1">
              <a:latin typeface="Titillium Web"/>
              <a:ea typeface="Titillium Web"/>
              <a:cs typeface="Titillium Web"/>
              <a:sym typeface="Titillium Web"/>
            </a:endParaRPr>
          </a:p>
        </p:txBody>
      </p:sp>
      <p:sp>
        <p:nvSpPr>
          <p:cNvPr id="864" name="Google Shape;864;p28"/>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What is a predictive policing model predicting?</a:t>
            </a:r>
            <a:endParaRPr/>
          </a:p>
          <a:p>
            <a:pPr indent="-381000" lvl="1" marL="914400" rtl="0" algn="l">
              <a:spcBef>
                <a:spcPts val="0"/>
              </a:spcBef>
              <a:spcAft>
                <a:spcPts val="0"/>
              </a:spcAft>
              <a:buSzPts val="2400"/>
              <a:buChar char="-"/>
            </a:pPr>
            <a:r>
              <a:rPr lang="en"/>
              <a:t>Training data for model is police reports</a:t>
            </a:r>
            <a:endParaRPr/>
          </a:p>
          <a:p>
            <a:pPr indent="-381000" lvl="1" marL="914400" rtl="0" algn="l">
              <a:spcBef>
                <a:spcPts val="0"/>
              </a:spcBef>
              <a:spcAft>
                <a:spcPts val="0"/>
              </a:spcAft>
              <a:buSzPts val="2400"/>
              <a:buChar char="-"/>
            </a:pPr>
            <a:r>
              <a:rPr lang="en"/>
              <a:t>Model is predicting </a:t>
            </a:r>
            <a:r>
              <a:rPr b="1" lang="en"/>
              <a:t>where crime is likely to be reported</a:t>
            </a:r>
            <a:endParaRPr b="1"/>
          </a:p>
          <a:p>
            <a:pPr indent="-381000" lvl="1" marL="914400" rtl="0" algn="l">
              <a:spcBef>
                <a:spcPts val="0"/>
              </a:spcBef>
              <a:spcAft>
                <a:spcPts val="0"/>
              </a:spcAft>
              <a:buSzPts val="2400"/>
              <a:buChar char="-"/>
            </a:pPr>
            <a:r>
              <a:rPr lang="en"/>
              <a:t>Model’s output interpreted as </a:t>
            </a:r>
            <a:r>
              <a:rPr b="1" lang="en"/>
              <a:t>where crime is likely to occur</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29"/>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Algorithmic Focus Bias</a:t>
            </a:r>
            <a:endParaRPr b="1">
              <a:latin typeface="Titillium Web"/>
              <a:ea typeface="Titillium Web"/>
              <a:cs typeface="Titillium Web"/>
              <a:sym typeface="Titillium Web"/>
            </a:endParaRPr>
          </a:p>
        </p:txBody>
      </p:sp>
      <p:sp>
        <p:nvSpPr>
          <p:cNvPr id="870" name="Google Shape;870;p29"/>
          <p:cNvSpPr txBox="1"/>
          <p:nvPr>
            <p:ph idx="1" type="body"/>
          </p:nvPr>
        </p:nvSpPr>
        <p:spPr>
          <a:xfrm>
            <a:off x="292200" y="940800"/>
            <a:ext cx="4504200" cy="37890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Char char="▫"/>
            </a:pPr>
            <a:r>
              <a:rPr lang="en" sz="2100"/>
              <a:t>What crimes does predictive policing aim to “catch”?</a:t>
            </a:r>
            <a:endParaRPr sz="2100"/>
          </a:p>
          <a:p>
            <a:pPr indent="-361950" lvl="0" marL="457200" rtl="0" algn="l">
              <a:spcBef>
                <a:spcPts val="0"/>
              </a:spcBef>
              <a:spcAft>
                <a:spcPts val="0"/>
              </a:spcAft>
              <a:buSzPts val="2100"/>
              <a:buChar char="▫"/>
            </a:pPr>
            <a:r>
              <a:rPr lang="en" sz="2100"/>
              <a:t>Part 1 vs. Part 2 crimes highly correlated,  but Part 2 crimes often endemic to low-income neighborhoods</a:t>
            </a:r>
            <a:r>
              <a:rPr baseline="30000" lang="en" sz="2100"/>
              <a:t>*</a:t>
            </a:r>
            <a:endParaRPr baseline="30000" sz="2100"/>
          </a:p>
          <a:p>
            <a:pPr indent="-361950" lvl="0" marL="457200" rtl="0" algn="l">
              <a:spcBef>
                <a:spcPts val="0"/>
              </a:spcBef>
              <a:spcAft>
                <a:spcPts val="0"/>
              </a:spcAft>
              <a:buSzPts val="2100"/>
              <a:buChar char="▫"/>
            </a:pPr>
            <a:r>
              <a:rPr lang="en" sz="2100"/>
              <a:t>Part 2 crimes easier to predict</a:t>
            </a:r>
            <a:r>
              <a:rPr baseline="30000" lang="en" sz="2100"/>
              <a:t>*</a:t>
            </a:r>
            <a:endParaRPr baseline="30000" sz="2100"/>
          </a:p>
        </p:txBody>
      </p:sp>
      <p:pic>
        <p:nvPicPr>
          <p:cNvPr id="871" name="Google Shape;871;p29"/>
          <p:cNvPicPr preferRelativeResize="0"/>
          <p:nvPr/>
        </p:nvPicPr>
        <p:blipFill>
          <a:blip r:embed="rId3">
            <a:alphaModFix/>
          </a:blip>
          <a:stretch>
            <a:fillRect/>
          </a:stretch>
        </p:blipFill>
        <p:spPr>
          <a:xfrm>
            <a:off x="5079750" y="1149262"/>
            <a:ext cx="3594051" cy="3354949"/>
          </a:xfrm>
          <a:prstGeom prst="rect">
            <a:avLst/>
          </a:prstGeom>
          <a:noFill/>
          <a:ln>
            <a:noFill/>
          </a:ln>
        </p:spPr>
      </p:pic>
      <p:sp>
        <p:nvSpPr>
          <p:cNvPr id="872" name="Google Shape;872;p29"/>
          <p:cNvSpPr txBox="1"/>
          <p:nvPr/>
        </p:nvSpPr>
        <p:spPr>
          <a:xfrm>
            <a:off x="761525" y="4775825"/>
            <a:ext cx="8397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tillium Web"/>
                <a:ea typeface="Titillium Web"/>
                <a:cs typeface="Titillium Web"/>
                <a:sym typeface="Titillium Web"/>
              </a:rPr>
              <a:t>* Weapons of Math Destruction: How Big Data Increases Inequality and Threatens Democracy, Cathy O’Neil</a:t>
            </a:r>
            <a:endParaRPr sz="1000">
              <a:solidFill>
                <a:srgbClr val="FFFFFF"/>
              </a:solidFill>
              <a:latin typeface="Titillium Web"/>
              <a:ea typeface="Titillium Web"/>
              <a:cs typeface="Titillium Web"/>
              <a:sym typeface="Titillium Web"/>
            </a:endParaRPr>
          </a:p>
        </p:txBody>
      </p:sp>
      <p:pic>
        <p:nvPicPr>
          <p:cNvPr id="873" name="Google Shape;873;p29"/>
          <p:cNvPicPr preferRelativeResize="0"/>
          <p:nvPr/>
        </p:nvPicPr>
        <p:blipFill>
          <a:blip r:embed="rId4">
            <a:alphaModFix/>
          </a:blip>
          <a:stretch>
            <a:fillRect/>
          </a:stretch>
        </p:blipFill>
        <p:spPr>
          <a:xfrm>
            <a:off x="472450" y="3476475"/>
            <a:ext cx="4143701" cy="580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30"/>
          <p:cNvPicPr preferRelativeResize="0"/>
          <p:nvPr/>
        </p:nvPicPr>
        <p:blipFill>
          <a:blip r:embed="rId3">
            <a:alphaModFix/>
          </a:blip>
          <a:stretch>
            <a:fillRect/>
          </a:stretch>
        </p:blipFill>
        <p:spPr>
          <a:xfrm>
            <a:off x="499100" y="1470188"/>
            <a:ext cx="2256650" cy="3482484"/>
          </a:xfrm>
          <a:prstGeom prst="rect">
            <a:avLst/>
          </a:prstGeom>
          <a:noFill/>
          <a:ln>
            <a:noFill/>
          </a:ln>
        </p:spPr>
      </p:pic>
      <p:sp>
        <p:nvSpPr>
          <p:cNvPr id="879" name="Google Shape;879;p30"/>
          <p:cNvSpPr txBox="1"/>
          <p:nvPr>
            <p:ph type="title"/>
          </p:nvPr>
        </p:nvSpPr>
        <p:spPr>
          <a:xfrm>
            <a:off x="739675" y="20250"/>
            <a:ext cx="7943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Running the Model on Part 1 vs. Part 2 Crimes:</a:t>
            </a:r>
            <a:endParaRPr b="1">
              <a:latin typeface="Titillium Web"/>
              <a:ea typeface="Titillium Web"/>
              <a:cs typeface="Titillium Web"/>
              <a:sym typeface="Titillium Web"/>
            </a:endParaRPr>
          </a:p>
        </p:txBody>
      </p:sp>
      <p:pic>
        <p:nvPicPr>
          <p:cNvPr id="880" name="Google Shape;880;p30"/>
          <p:cNvPicPr preferRelativeResize="0"/>
          <p:nvPr/>
        </p:nvPicPr>
        <p:blipFill>
          <a:blip r:embed="rId4">
            <a:alphaModFix/>
          </a:blip>
          <a:stretch>
            <a:fillRect/>
          </a:stretch>
        </p:blipFill>
        <p:spPr>
          <a:xfrm>
            <a:off x="3276600" y="1470176"/>
            <a:ext cx="2256650" cy="3482499"/>
          </a:xfrm>
          <a:prstGeom prst="rect">
            <a:avLst/>
          </a:prstGeom>
          <a:noFill/>
          <a:ln>
            <a:noFill/>
          </a:ln>
        </p:spPr>
      </p:pic>
      <p:pic>
        <p:nvPicPr>
          <p:cNvPr id="881" name="Google Shape;881;p30"/>
          <p:cNvPicPr preferRelativeResize="0"/>
          <p:nvPr/>
        </p:nvPicPr>
        <p:blipFill>
          <a:blip r:embed="rId5">
            <a:alphaModFix/>
          </a:blip>
          <a:stretch>
            <a:fillRect/>
          </a:stretch>
        </p:blipFill>
        <p:spPr>
          <a:xfrm>
            <a:off x="3276600" y="1470200"/>
            <a:ext cx="2256651" cy="3485042"/>
          </a:xfrm>
          <a:prstGeom prst="rect">
            <a:avLst/>
          </a:prstGeom>
          <a:noFill/>
          <a:ln>
            <a:noFill/>
          </a:ln>
        </p:spPr>
      </p:pic>
      <p:pic>
        <p:nvPicPr>
          <p:cNvPr id="882" name="Google Shape;882;p30"/>
          <p:cNvPicPr preferRelativeResize="0"/>
          <p:nvPr/>
        </p:nvPicPr>
        <p:blipFill>
          <a:blip r:embed="rId6">
            <a:alphaModFix/>
          </a:blip>
          <a:stretch>
            <a:fillRect/>
          </a:stretch>
        </p:blipFill>
        <p:spPr>
          <a:xfrm>
            <a:off x="499100" y="1468904"/>
            <a:ext cx="2256651" cy="3485046"/>
          </a:xfrm>
          <a:prstGeom prst="rect">
            <a:avLst/>
          </a:prstGeom>
          <a:noFill/>
          <a:ln>
            <a:noFill/>
          </a:ln>
        </p:spPr>
      </p:pic>
      <p:sp>
        <p:nvSpPr>
          <p:cNvPr id="883" name="Google Shape;883;p30"/>
          <p:cNvSpPr txBox="1"/>
          <p:nvPr/>
        </p:nvSpPr>
        <p:spPr>
          <a:xfrm>
            <a:off x="811575" y="1083225"/>
            <a:ext cx="1631700" cy="2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itillium Web"/>
                <a:ea typeface="Titillium Web"/>
                <a:cs typeface="Titillium Web"/>
                <a:sym typeface="Titillium Web"/>
              </a:rPr>
              <a:t>ONLY PART 1</a:t>
            </a:r>
            <a:endParaRPr>
              <a:solidFill>
                <a:srgbClr val="FFFFFF"/>
              </a:solidFill>
              <a:latin typeface="Titillium Web"/>
              <a:ea typeface="Titillium Web"/>
              <a:cs typeface="Titillium Web"/>
              <a:sym typeface="Titillium Web"/>
            </a:endParaRPr>
          </a:p>
        </p:txBody>
      </p:sp>
      <p:sp>
        <p:nvSpPr>
          <p:cNvPr id="884" name="Google Shape;884;p30"/>
          <p:cNvSpPr txBox="1"/>
          <p:nvPr/>
        </p:nvSpPr>
        <p:spPr>
          <a:xfrm>
            <a:off x="3589075" y="1068913"/>
            <a:ext cx="1631700" cy="2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itillium Web"/>
                <a:ea typeface="Titillium Web"/>
                <a:cs typeface="Titillium Web"/>
                <a:sym typeface="Titillium Web"/>
              </a:rPr>
              <a:t>ONLY PART 2</a:t>
            </a:r>
            <a:endParaRPr>
              <a:solidFill>
                <a:srgbClr val="FFFFFF"/>
              </a:solidFill>
              <a:latin typeface="Titillium Web"/>
              <a:ea typeface="Titillium Web"/>
              <a:cs typeface="Titillium Web"/>
              <a:sym typeface="Titillium Web"/>
            </a:endParaRPr>
          </a:p>
        </p:txBody>
      </p:sp>
      <p:sp>
        <p:nvSpPr>
          <p:cNvPr id="885" name="Google Shape;885;p30"/>
          <p:cNvSpPr/>
          <p:nvPr/>
        </p:nvSpPr>
        <p:spPr>
          <a:xfrm>
            <a:off x="4121550" y="2218500"/>
            <a:ext cx="315300" cy="3171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0"/>
          <p:cNvSpPr/>
          <p:nvPr/>
        </p:nvSpPr>
        <p:spPr>
          <a:xfrm>
            <a:off x="3276600" y="2571750"/>
            <a:ext cx="580800" cy="2862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0"/>
          <p:cNvSpPr/>
          <p:nvPr/>
        </p:nvSpPr>
        <p:spPr>
          <a:xfrm>
            <a:off x="4121550" y="2612950"/>
            <a:ext cx="208200" cy="2100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rot="-1698498">
            <a:off x="4095740" y="3210206"/>
            <a:ext cx="308720" cy="286167"/>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txBox="1"/>
          <p:nvPr/>
        </p:nvSpPr>
        <p:spPr>
          <a:xfrm>
            <a:off x="5838025" y="1083225"/>
            <a:ext cx="3306000" cy="38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FFFFF"/>
                </a:solidFill>
                <a:latin typeface="Titillium Web"/>
                <a:ea typeface="Titillium Web"/>
                <a:cs typeface="Titillium Web"/>
                <a:sym typeface="Titillium Web"/>
              </a:rPr>
              <a:t>LOW PART 1, HIGH PART 2:</a:t>
            </a:r>
            <a:endParaRPr u="sng">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FFFFFF"/>
                </a:solidFill>
                <a:latin typeface="Titillium Web"/>
                <a:ea typeface="Titillium Web"/>
                <a:cs typeface="Titillium Web"/>
                <a:sym typeface="Titillium Web"/>
              </a:rPr>
              <a:t>91401: Median income: $46,420</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FFFFFF"/>
                </a:solidFill>
                <a:latin typeface="Titillium Web"/>
                <a:ea typeface="Titillium Web"/>
                <a:cs typeface="Titillium Web"/>
                <a:sym typeface="Titillium Web"/>
              </a:rPr>
              <a:t>	   46% Black, 43% Latinx</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FFFFFF"/>
                </a:solidFill>
                <a:latin typeface="Titillium Web"/>
                <a:ea typeface="Titillium Web"/>
                <a:cs typeface="Titillium Web"/>
                <a:sym typeface="Titillium Web"/>
              </a:rPr>
              <a:t>91331: Median income: $51,477</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FFFFFF"/>
                </a:solidFill>
                <a:latin typeface="Titillium Web"/>
                <a:ea typeface="Titillium Web"/>
                <a:cs typeface="Titillium Web"/>
                <a:sym typeface="Titillium Web"/>
              </a:rPr>
              <a:t>	   88% Latinx</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FFFFFF"/>
                </a:solidFill>
                <a:latin typeface="Titillium Web"/>
                <a:ea typeface="Titillium Web"/>
                <a:cs typeface="Titillium Web"/>
                <a:sym typeface="Titillium Web"/>
              </a:rPr>
              <a:t>	</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u="sng">
                <a:solidFill>
                  <a:srgbClr val="FFFFFF"/>
                </a:solidFill>
                <a:latin typeface="Titillium Web"/>
                <a:ea typeface="Titillium Web"/>
                <a:cs typeface="Titillium Web"/>
                <a:sym typeface="Titillium Web"/>
              </a:rPr>
              <a:t>HIGH PART 1, LOW PART 2:</a:t>
            </a:r>
            <a:endParaRPr u="sng">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FFFFFF"/>
                </a:solidFill>
                <a:latin typeface="Titillium Web"/>
                <a:ea typeface="Titillium Web"/>
                <a:cs typeface="Titillium Web"/>
                <a:sym typeface="Titillium Web"/>
              </a:rPr>
              <a:t>90064: Median income: $84,578</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FFFFFF"/>
                </a:solidFill>
                <a:latin typeface="Titillium Web"/>
                <a:ea typeface="Titillium Web"/>
                <a:cs typeface="Titillium Web"/>
                <a:sym typeface="Titillium Web"/>
              </a:rPr>
              <a:t>	   61% white</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FFFFFF"/>
                </a:solidFill>
                <a:latin typeface="Titillium Web"/>
                <a:ea typeface="Titillium Web"/>
                <a:cs typeface="Titillium Web"/>
                <a:sym typeface="Titillium Web"/>
              </a:rPr>
              <a:t>91367: Median income: $76,548</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FFFFFF"/>
                </a:solidFill>
                <a:latin typeface="Titillium Web"/>
                <a:ea typeface="Titillium Web"/>
                <a:cs typeface="Titillium Web"/>
                <a:sym typeface="Titillium Web"/>
              </a:rPr>
              <a:t>	   68% white</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FFFFFF"/>
                </a:solidFill>
                <a:latin typeface="Titillium Web"/>
                <a:ea typeface="Titillium Web"/>
                <a:cs typeface="Titillium Web"/>
                <a:sym typeface="Titillium Web"/>
              </a:rPr>
              <a:t>Support for the theory that location-based technique still reinforces racial/socioeconomic bias</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t/>
            </a:r>
            <a:endParaRPr>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sz="1000">
                <a:solidFill>
                  <a:srgbClr val="FFFFFF"/>
                </a:solidFill>
                <a:latin typeface="Titillium Web"/>
                <a:ea typeface="Titillium Web"/>
                <a:cs typeface="Titillium Web"/>
                <a:sym typeface="Titillium Web"/>
              </a:rPr>
              <a:t>*</a:t>
            </a:r>
            <a:r>
              <a:rPr lang="en" sz="1000" u="sng">
                <a:solidFill>
                  <a:srgbClr val="FFFFFF"/>
                </a:solidFill>
                <a:latin typeface="Titillium Web"/>
                <a:ea typeface="Titillium Web"/>
                <a:cs typeface="Titillium Web"/>
                <a:sym typeface="Titillium Web"/>
                <a:hlinkClick r:id="rId7">
                  <a:extLst>
                    <a:ext uri="{A12FA001-AC4F-418D-AE19-62706E023703}">
                      <ahyp:hlinkClr val="tx"/>
                    </a:ext>
                  </a:extLst>
                </a:hlinkClick>
              </a:rPr>
              <a:t>https://www.unitedstateszipcodes.org/</a:t>
            </a:r>
            <a:endParaRPr sz="1000">
              <a:solidFill>
                <a:srgbClr val="FFFFFF"/>
              </a:solidFill>
              <a:latin typeface="Titillium Web"/>
              <a:ea typeface="Titillium Web"/>
              <a:cs typeface="Titillium Web"/>
              <a:sym typeface="Titillium Web"/>
            </a:endParaRPr>
          </a:p>
          <a:p>
            <a:pPr indent="0" lvl="0" marL="0" rtl="0" algn="l">
              <a:spcBef>
                <a:spcPts val="0"/>
              </a:spcBef>
              <a:spcAft>
                <a:spcPts val="0"/>
              </a:spcAft>
              <a:buNone/>
            </a:pPr>
            <a:r>
              <a:rPr lang="en" sz="1000">
                <a:solidFill>
                  <a:srgbClr val="FFFFFF"/>
                </a:solidFill>
                <a:latin typeface="Titillium Web"/>
                <a:ea typeface="Titillium Web"/>
                <a:cs typeface="Titillium Web"/>
                <a:sym typeface="Titillium Web"/>
              </a:rPr>
              <a:t>*</a:t>
            </a:r>
            <a:r>
              <a:rPr lang="en" sz="1000" u="sng">
                <a:solidFill>
                  <a:srgbClr val="FFFFFF"/>
                </a:solidFill>
                <a:latin typeface="Titillium Web"/>
                <a:ea typeface="Titillium Web"/>
                <a:cs typeface="Titillium Web"/>
                <a:sym typeface="Titillium Web"/>
                <a:hlinkClick r:id="rId8">
                  <a:extLst>
                    <a:ext uri="{A12FA001-AC4F-418D-AE19-62706E023703}">
                      <ahyp:hlinkClr val="tx"/>
                    </a:ext>
                  </a:extLst>
                </a:hlinkClick>
              </a:rPr>
              <a:t>http://www.laalmanac.com/population/po24la_zip.php</a:t>
            </a:r>
            <a:endParaRPr sz="1000">
              <a:solidFill>
                <a:srgbClr val="FFFFFF"/>
              </a:solidFill>
              <a:latin typeface="Titillium Web"/>
              <a:ea typeface="Titillium Web"/>
              <a:cs typeface="Titillium Web"/>
              <a:sym typeface="Titillium Web"/>
            </a:endParaRPr>
          </a:p>
          <a:p>
            <a:pPr indent="0" lvl="0" marL="0" rtl="0" algn="l">
              <a:spcBef>
                <a:spcPts val="0"/>
              </a:spcBef>
              <a:spcAft>
                <a:spcPts val="0"/>
              </a:spcAft>
              <a:buNone/>
            </a:pPr>
            <a:r>
              <a:t/>
            </a:r>
            <a:endParaRPr sz="1000">
              <a:solidFill>
                <a:srgbClr val="FFFFFF"/>
              </a:solidFill>
              <a:latin typeface="Titillium Web"/>
              <a:ea typeface="Titillium Web"/>
              <a:cs typeface="Titillium Web"/>
              <a:sym typeface="Titillium Web"/>
            </a:endParaRPr>
          </a:p>
        </p:txBody>
      </p:sp>
      <p:cxnSp>
        <p:nvCxnSpPr>
          <p:cNvPr id="890" name="Google Shape;890;p30"/>
          <p:cNvCxnSpPr>
            <a:stCxn id="886" idx="5"/>
          </p:cNvCxnSpPr>
          <p:nvPr/>
        </p:nvCxnSpPr>
        <p:spPr>
          <a:xfrm>
            <a:off x="3772344" y="2816037"/>
            <a:ext cx="2096400" cy="369300"/>
          </a:xfrm>
          <a:prstGeom prst="straightConnector1">
            <a:avLst/>
          </a:prstGeom>
          <a:noFill/>
          <a:ln cap="flat" cmpd="sng" w="9525">
            <a:solidFill>
              <a:srgbClr val="9900FF"/>
            </a:solidFill>
            <a:prstDash val="solid"/>
            <a:round/>
            <a:headEnd len="med" w="med" type="none"/>
            <a:tailEnd len="med" w="med" type="triangle"/>
          </a:ln>
        </p:spPr>
      </p:cxnSp>
      <p:cxnSp>
        <p:nvCxnSpPr>
          <p:cNvPr id="891" name="Google Shape;891;p30"/>
          <p:cNvCxnSpPr>
            <a:stCxn id="888" idx="6"/>
          </p:cNvCxnSpPr>
          <p:nvPr/>
        </p:nvCxnSpPr>
        <p:spPr>
          <a:xfrm flipH="1" rot="10800000">
            <a:off x="4386000" y="2790789"/>
            <a:ext cx="1482900" cy="489300"/>
          </a:xfrm>
          <a:prstGeom prst="straightConnector1">
            <a:avLst/>
          </a:prstGeom>
          <a:noFill/>
          <a:ln cap="flat" cmpd="sng" w="9525">
            <a:solidFill>
              <a:srgbClr val="9900FF"/>
            </a:solidFill>
            <a:prstDash val="solid"/>
            <a:round/>
            <a:headEnd len="med" w="med" type="none"/>
            <a:tailEnd len="med" w="med" type="triangle"/>
          </a:ln>
        </p:spPr>
      </p:cxnSp>
      <p:cxnSp>
        <p:nvCxnSpPr>
          <p:cNvPr id="892" name="Google Shape;892;p30"/>
          <p:cNvCxnSpPr>
            <a:stCxn id="887" idx="7"/>
          </p:cNvCxnSpPr>
          <p:nvPr/>
        </p:nvCxnSpPr>
        <p:spPr>
          <a:xfrm flipH="1" rot="10800000">
            <a:off x="4299260" y="1939904"/>
            <a:ext cx="1561800" cy="703800"/>
          </a:xfrm>
          <a:prstGeom prst="straightConnector1">
            <a:avLst/>
          </a:prstGeom>
          <a:noFill/>
          <a:ln cap="flat" cmpd="sng" w="9525">
            <a:solidFill>
              <a:srgbClr val="38761D"/>
            </a:solidFill>
            <a:prstDash val="solid"/>
            <a:round/>
            <a:headEnd len="med" w="med" type="none"/>
            <a:tailEnd len="med" w="med" type="triangle"/>
          </a:ln>
        </p:spPr>
      </p:cxnSp>
      <p:cxnSp>
        <p:nvCxnSpPr>
          <p:cNvPr id="893" name="Google Shape;893;p30"/>
          <p:cNvCxnSpPr>
            <a:stCxn id="885" idx="7"/>
          </p:cNvCxnSpPr>
          <p:nvPr/>
        </p:nvCxnSpPr>
        <p:spPr>
          <a:xfrm flipH="1" rot="10800000">
            <a:off x="4390675" y="1553338"/>
            <a:ext cx="1470600" cy="711600"/>
          </a:xfrm>
          <a:prstGeom prst="straightConnector1">
            <a:avLst/>
          </a:prstGeom>
          <a:noFill/>
          <a:ln cap="flat" cmpd="sng" w="9525">
            <a:solidFill>
              <a:srgbClr val="38761D"/>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885">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31"/>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Runaway Feedback</a:t>
            </a:r>
            <a:r>
              <a:rPr b="1" lang="en">
                <a:latin typeface="Titillium Web"/>
                <a:ea typeface="Titillium Web"/>
                <a:cs typeface="Titillium Web"/>
                <a:sym typeface="Titillium Web"/>
              </a:rPr>
              <a:t> Loops</a:t>
            </a:r>
            <a:endParaRPr b="1">
              <a:latin typeface="Titillium Web"/>
              <a:ea typeface="Titillium Web"/>
              <a:cs typeface="Titillium Web"/>
              <a:sym typeface="Titillium Web"/>
            </a:endParaRPr>
          </a:p>
        </p:txBody>
      </p:sp>
      <p:sp>
        <p:nvSpPr>
          <p:cNvPr id="899" name="Google Shape;899;p31"/>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For each day, assume that the algorithm sends L.A.P.D. to the ZIP codes predicted to have the most crime from previous day’s data</a:t>
            </a:r>
            <a:endParaRPr/>
          </a:p>
          <a:p>
            <a:pPr indent="-381000" lvl="0" marL="457200" rtl="0" algn="l">
              <a:spcBef>
                <a:spcPts val="0"/>
              </a:spcBef>
              <a:spcAft>
                <a:spcPts val="0"/>
              </a:spcAft>
              <a:buSzPts val="2400"/>
              <a:buChar char="▫"/>
            </a:pPr>
            <a:r>
              <a:rPr lang="en"/>
              <a:t>Because L.A.P.D. is in particular ZIP codes, they are more likely to </a:t>
            </a:r>
            <a:r>
              <a:rPr i="1" lang="en"/>
              <a:t>discover </a:t>
            </a:r>
            <a:r>
              <a:rPr lang="en"/>
              <a:t>crime there</a:t>
            </a:r>
            <a:endParaRPr/>
          </a:p>
          <a:p>
            <a:pPr indent="-381000" lvl="0" marL="457200" rtl="0" algn="l">
              <a:spcBef>
                <a:spcPts val="0"/>
              </a:spcBef>
              <a:spcAft>
                <a:spcPts val="0"/>
              </a:spcAft>
              <a:buSzPts val="2400"/>
              <a:buChar char="▫"/>
            </a:pPr>
            <a:r>
              <a:rPr lang="en"/>
              <a:t>Re-run model and increase number of crimes reported in highly-predicted ZIP codes by 20% for each day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32"/>
          <p:cNvSpPr txBox="1"/>
          <p:nvPr/>
        </p:nvSpPr>
        <p:spPr>
          <a:xfrm>
            <a:off x="1875750" y="1068925"/>
            <a:ext cx="1832100" cy="2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itillium Web"/>
                <a:ea typeface="Titillium Web"/>
                <a:cs typeface="Titillium Web"/>
                <a:sym typeface="Titillium Web"/>
              </a:rPr>
              <a:t>WITHOUT DISCOVERY</a:t>
            </a:r>
            <a:endParaRPr>
              <a:solidFill>
                <a:srgbClr val="FFFFFF"/>
              </a:solidFill>
              <a:latin typeface="Titillium Web"/>
              <a:ea typeface="Titillium Web"/>
              <a:cs typeface="Titillium Web"/>
              <a:sym typeface="Titillium Web"/>
            </a:endParaRPr>
          </a:p>
        </p:txBody>
      </p:sp>
      <p:sp>
        <p:nvSpPr>
          <p:cNvPr id="905" name="Google Shape;905;p32"/>
          <p:cNvSpPr txBox="1"/>
          <p:nvPr/>
        </p:nvSpPr>
        <p:spPr>
          <a:xfrm>
            <a:off x="5470000" y="1068913"/>
            <a:ext cx="1631700" cy="2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itillium Web"/>
                <a:ea typeface="Titillium Web"/>
                <a:cs typeface="Titillium Web"/>
                <a:sym typeface="Titillium Web"/>
              </a:rPr>
              <a:t>WITH DISCOVERY</a:t>
            </a:r>
            <a:endParaRPr>
              <a:solidFill>
                <a:srgbClr val="FFFFFF"/>
              </a:solidFill>
              <a:latin typeface="Titillium Web"/>
              <a:ea typeface="Titillium Web"/>
              <a:cs typeface="Titillium Web"/>
              <a:sym typeface="Titillium Web"/>
            </a:endParaRPr>
          </a:p>
        </p:txBody>
      </p:sp>
      <p:sp>
        <p:nvSpPr>
          <p:cNvPr id="906" name="Google Shape;906;p32"/>
          <p:cNvSpPr txBox="1"/>
          <p:nvPr>
            <p:ph type="title"/>
          </p:nvPr>
        </p:nvSpPr>
        <p:spPr>
          <a:xfrm>
            <a:off x="739675" y="20250"/>
            <a:ext cx="81498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700">
                <a:latin typeface="Titillium Web"/>
                <a:ea typeface="Titillium Web"/>
                <a:cs typeface="Titillium Web"/>
                <a:sym typeface="Titillium Web"/>
              </a:rPr>
              <a:t>Running the Model after adding “Discovered” Crimes</a:t>
            </a:r>
            <a:endParaRPr b="1" sz="2700">
              <a:latin typeface="Titillium Web"/>
              <a:ea typeface="Titillium Web"/>
              <a:cs typeface="Titillium Web"/>
              <a:sym typeface="Titillium Web"/>
            </a:endParaRPr>
          </a:p>
        </p:txBody>
      </p:sp>
      <p:pic>
        <p:nvPicPr>
          <p:cNvPr id="907" name="Google Shape;907;p32"/>
          <p:cNvPicPr preferRelativeResize="0"/>
          <p:nvPr/>
        </p:nvPicPr>
        <p:blipFill>
          <a:blip r:embed="rId3">
            <a:alphaModFix/>
          </a:blip>
          <a:stretch>
            <a:fillRect/>
          </a:stretch>
        </p:blipFill>
        <p:spPr>
          <a:xfrm>
            <a:off x="1663475" y="1470196"/>
            <a:ext cx="2256650" cy="3482479"/>
          </a:xfrm>
          <a:prstGeom prst="rect">
            <a:avLst/>
          </a:prstGeom>
          <a:noFill/>
          <a:ln>
            <a:noFill/>
          </a:ln>
        </p:spPr>
      </p:pic>
      <p:pic>
        <p:nvPicPr>
          <p:cNvPr id="908" name="Google Shape;908;p32"/>
          <p:cNvPicPr preferRelativeResize="0"/>
          <p:nvPr/>
        </p:nvPicPr>
        <p:blipFill>
          <a:blip r:embed="rId4">
            <a:alphaModFix/>
          </a:blip>
          <a:stretch>
            <a:fillRect/>
          </a:stretch>
        </p:blipFill>
        <p:spPr>
          <a:xfrm>
            <a:off x="5152450" y="1470200"/>
            <a:ext cx="2256650" cy="3482498"/>
          </a:xfrm>
          <a:prstGeom prst="rect">
            <a:avLst/>
          </a:prstGeom>
          <a:noFill/>
          <a:ln>
            <a:noFill/>
          </a:ln>
        </p:spPr>
      </p:pic>
      <p:pic>
        <p:nvPicPr>
          <p:cNvPr id="909" name="Google Shape;909;p32"/>
          <p:cNvPicPr preferRelativeResize="0"/>
          <p:nvPr/>
        </p:nvPicPr>
        <p:blipFill>
          <a:blip r:embed="rId5">
            <a:alphaModFix/>
          </a:blip>
          <a:stretch>
            <a:fillRect/>
          </a:stretch>
        </p:blipFill>
        <p:spPr>
          <a:xfrm>
            <a:off x="5152438" y="1455910"/>
            <a:ext cx="2256651" cy="3485039"/>
          </a:xfrm>
          <a:prstGeom prst="rect">
            <a:avLst/>
          </a:prstGeom>
          <a:noFill/>
          <a:ln>
            <a:noFill/>
          </a:ln>
        </p:spPr>
      </p:pic>
      <p:pic>
        <p:nvPicPr>
          <p:cNvPr id="910" name="Google Shape;910;p32"/>
          <p:cNvPicPr preferRelativeResize="0"/>
          <p:nvPr/>
        </p:nvPicPr>
        <p:blipFill>
          <a:blip r:embed="rId6">
            <a:alphaModFix/>
          </a:blip>
          <a:stretch>
            <a:fillRect/>
          </a:stretch>
        </p:blipFill>
        <p:spPr>
          <a:xfrm>
            <a:off x="1663478" y="1474083"/>
            <a:ext cx="2256649" cy="34811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33"/>
          <p:cNvSpPr txBox="1"/>
          <p:nvPr>
            <p:ph type="title"/>
          </p:nvPr>
        </p:nvSpPr>
        <p:spPr>
          <a:xfrm>
            <a:off x="729000" y="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Analyzing Including Discovered Crimes</a:t>
            </a:r>
            <a:endParaRPr b="1">
              <a:latin typeface="Titillium Web"/>
              <a:ea typeface="Titillium Web"/>
              <a:cs typeface="Titillium Web"/>
              <a:sym typeface="Titillium Web"/>
            </a:endParaRPr>
          </a:p>
        </p:txBody>
      </p:sp>
      <p:sp>
        <p:nvSpPr>
          <p:cNvPr id="916" name="Google Shape;916;p33"/>
          <p:cNvSpPr txBox="1"/>
          <p:nvPr/>
        </p:nvSpPr>
        <p:spPr>
          <a:xfrm>
            <a:off x="299375" y="4380150"/>
            <a:ext cx="86229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Titillium Web"/>
                <a:ea typeface="Titillium Web"/>
                <a:cs typeface="Titillium Web"/>
                <a:sym typeface="Titillium Web"/>
              </a:rPr>
              <a:t>Effects of including discovered crimes: higher average crime prediction, greater spread across ZIP codes, top ZIP codes have much higher # crimes predicted</a:t>
            </a:r>
            <a:endParaRPr b="1">
              <a:solidFill>
                <a:srgbClr val="FFFFFF"/>
              </a:solidFill>
              <a:latin typeface="Titillium Web"/>
              <a:ea typeface="Titillium Web"/>
              <a:cs typeface="Titillium Web"/>
              <a:sym typeface="Titillium Web"/>
            </a:endParaRPr>
          </a:p>
        </p:txBody>
      </p:sp>
      <p:pic>
        <p:nvPicPr>
          <p:cNvPr id="917" name="Google Shape;917;p33"/>
          <p:cNvPicPr preferRelativeResize="0"/>
          <p:nvPr/>
        </p:nvPicPr>
        <p:blipFill>
          <a:blip r:embed="rId3">
            <a:alphaModFix/>
          </a:blip>
          <a:stretch>
            <a:fillRect/>
          </a:stretch>
        </p:blipFill>
        <p:spPr>
          <a:xfrm>
            <a:off x="539075" y="1084738"/>
            <a:ext cx="3468614" cy="2437400"/>
          </a:xfrm>
          <a:prstGeom prst="rect">
            <a:avLst/>
          </a:prstGeom>
          <a:noFill/>
          <a:ln>
            <a:noFill/>
          </a:ln>
        </p:spPr>
      </p:pic>
      <p:pic>
        <p:nvPicPr>
          <p:cNvPr id="918" name="Google Shape;918;p33"/>
          <p:cNvPicPr preferRelativeResize="0"/>
          <p:nvPr/>
        </p:nvPicPr>
        <p:blipFill>
          <a:blip r:embed="rId4">
            <a:alphaModFix/>
          </a:blip>
          <a:stretch>
            <a:fillRect/>
          </a:stretch>
        </p:blipFill>
        <p:spPr>
          <a:xfrm>
            <a:off x="4534666" y="1088175"/>
            <a:ext cx="4062335" cy="2437401"/>
          </a:xfrm>
          <a:prstGeom prst="rect">
            <a:avLst/>
          </a:prstGeom>
          <a:noFill/>
          <a:ln>
            <a:noFill/>
          </a:ln>
        </p:spPr>
      </p:pic>
      <p:pic>
        <p:nvPicPr>
          <p:cNvPr id="919" name="Google Shape;919;p33"/>
          <p:cNvPicPr preferRelativeResize="0"/>
          <p:nvPr/>
        </p:nvPicPr>
        <p:blipFill>
          <a:blip r:embed="rId5">
            <a:alphaModFix/>
          </a:blip>
          <a:stretch>
            <a:fillRect/>
          </a:stretch>
        </p:blipFill>
        <p:spPr>
          <a:xfrm>
            <a:off x="539075" y="3674562"/>
            <a:ext cx="3468624" cy="587250"/>
          </a:xfrm>
          <a:prstGeom prst="rect">
            <a:avLst/>
          </a:prstGeom>
          <a:noFill/>
          <a:ln>
            <a:noFill/>
          </a:ln>
        </p:spPr>
      </p:pic>
      <p:pic>
        <p:nvPicPr>
          <p:cNvPr id="920" name="Google Shape;920;p33"/>
          <p:cNvPicPr preferRelativeResize="0"/>
          <p:nvPr/>
        </p:nvPicPr>
        <p:blipFill>
          <a:blip r:embed="rId6">
            <a:alphaModFix/>
          </a:blip>
          <a:stretch>
            <a:fillRect/>
          </a:stretch>
        </p:blipFill>
        <p:spPr>
          <a:xfrm>
            <a:off x="4534675" y="3674550"/>
            <a:ext cx="4062324" cy="587244"/>
          </a:xfrm>
          <a:prstGeom prst="rect">
            <a:avLst/>
          </a:prstGeom>
          <a:noFill/>
          <a:ln>
            <a:noFill/>
          </a:ln>
        </p:spPr>
      </p:pic>
      <p:sp>
        <p:nvSpPr>
          <p:cNvPr id="921" name="Google Shape;921;p33"/>
          <p:cNvSpPr txBox="1"/>
          <p:nvPr/>
        </p:nvSpPr>
        <p:spPr>
          <a:xfrm>
            <a:off x="1357325" y="784500"/>
            <a:ext cx="1832100" cy="2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itillium Web"/>
                <a:ea typeface="Titillium Web"/>
                <a:cs typeface="Titillium Web"/>
                <a:sym typeface="Titillium Web"/>
              </a:rPr>
              <a:t>WITHOUT DISCOVERY</a:t>
            </a:r>
            <a:endParaRPr>
              <a:solidFill>
                <a:srgbClr val="FFFFFF"/>
              </a:solidFill>
              <a:latin typeface="Titillium Web"/>
              <a:ea typeface="Titillium Web"/>
              <a:cs typeface="Titillium Web"/>
              <a:sym typeface="Titillium Web"/>
            </a:endParaRPr>
          </a:p>
        </p:txBody>
      </p:sp>
      <p:sp>
        <p:nvSpPr>
          <p:cNvPr id="922" name="Google Shape;922;p33"/>
          <p:cNvSpPr txBox="1"/>
          <p:nvPr/>
        </p:nvSpPr>
        <p:spPr>
          <a:xfrm>
            <a:off x="5749988" y="784488"/>
            <a:ext cx="1631700" cy="2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Titillium Web"/>
                <a:ea typeface="Titillium Web"/>
                <a:cs typeface="Titillium Web"/>
                <a:sym typeface="Titillium Web"/>
              </a:rPr>
              <a:t>WITH DISCOVERY</a:t>
            </a:r>
            <a:endParaRPr>
              <a:solidFill>
                <a:srgbClr val="FFFFFF"/>
              </a:solidFill>
              <a:latin typeface="Titillium Web"/>
              <a:ea typeface="Titillium Web"/>
              <a:cs typeface="Titillium Web"/>
              <a:sym typeface="Titillium Web"/>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34"/>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Findings &amp; Limitations:</a:t>
            </a:r>
            <a:endParaRPr b="1">
              <a:latin typeface="Titillium Web"/>
              <a:ea typeface="Titillium Web"/>
              <a:cs typeface="Titillium Web"/>
              <a:sym typeface="Titillium Web"/>
            </a:endParaRPr>
          </a:p>
        </p:txBody>
      </p:sp>
      <p:sp>
        <p:nvSpPr>
          <p:cNvPr id="928" name="Google Shape;928;p34"/>
          <p:cNvSpPr txBox="1"/>
          <p:nvPr>
            <p:ph idx="1" type="body"/>
          </p:nvPr>
        </p:nvSpPr>
        <p:spPr>
          <a:xfrm>
            <a:off x="273475" y="1022550"/>
            <a:ext cx="86184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Predictive policing models could be construed as unethical</a:t>
            </a:r>
            <a:endParaRPr/>
          </a:p>
          <a:p>
            <a:pPr indent="-381000" lvl="0" marL="457200" rtl="0" algn="l">
              <a:spcBef>
                <a:spcPts val="0"/>
              </a:spcBef>
              <a:spcAft>
                <a:spcPts val="0"/>
              </a:spcAft>
              <a:buSzPts val="2400"/>
              <a:buChar char="▫"/>
            </a:pPr>
            <a:r>
              <a:rPr lang="en"/>
              <a:t>Predictive policing models susceptible to training data, interpretation, algorithmic focus, and feedback loop bias which could significantly affect the results and outcome of this tech</a:t>
            </a:r>
            <a:endParaRPr/>
          </a:p>
          <a:p>
            <a:pPr indent="-381000" lvl="0" marL="457200" rtl="0" algn="l">
              <a:spcBef>
                <a:spcPts val="0"/>
              </a:spcBef>
              <a:spcAft>
                <a:spcPts val="0"/>
              </a:spcAft>
              <a:buSzPts val="2400"/>
              <a:buChar char="▫"/>
            </a:pPr>
            <a:r>
              <a:rPr lang="en"/>
              <a:t>Model is same category as most predictive policing algorithms but a simple version</a:t>
            </a:r>
            <a:endParaRPr/>
          </a:p>
          <a:p>
            <a:pPr indent="-381000" lvl="0" marL="457200" rtl="0" algn="l">
              <a:spcBef>
                <a:spcPts val="0"/>
              </a:spcBef>
              <a:spcAft>
                <a:spcPts val="0"/>
              </a:spcAft>
              <a:buSzPts val="2400"/>
              <a:buChar char="▫"/>
            </a:pPr>
            <a:r>
              <a:rPr lang="en"/>
              <a:t>L.A. data has been digitized from handwritten police reports, so potential errors in this process may influence the result</a:t>
            </a:r>
            <a:endParaRPr/>
          </a:p>
          <a:p>
            <a:pPr indent="-381000" lvl="0" marL="457200" rtl="0" algn="l">
              <a:spcBef>
                <a:spcPts val="0"/>
              </a:spcBef>
              <a:spcAft>
                <a:spcPts val="0"/>
              </a:spcAft>
              <a:buSzPts val="2400"/>
              <a:buChar char="▫"/>
            </a:pPr>
            <a:r>
              <a:rPr lang="en"/>
              <a:t>Next steps: different models, different cities, different times</a:t>
            </a:r>
            <a:endParaRPr/>
          </a:p>
          <a:p>
            <a:pPr indent="0" lvl="0" marL="457200" rtl="0" algn="l">
              <a:spcBef>
                <a:spcPts val="6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7"/>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What is Big Data Decision-Making?</a:t>
            </a:r>
            <a:endParaRPr b="1">
              <a:latin typeface="Titillium Web"/>
              <a:ea typeface="Titillium Web"/>
              <a:cs typeface="Titillium Web"/>
              <a:sym typeface="Titillium Web"/>
            </a:endParaRPr>
          </a:p>
        </p:txBody>
      </p:sp>
      <p:sp>
        <p:nvSpPr>
          <p:cNvPr id="790" name="Google Shape;790;p17"/>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Examples:</a:t>
            </a:r>
            <a:endParaRPr/>
          </a:p>
          <a:p>
            <a:pPr indent="-381000" lvl="1" marL="914400" rtl="0" algn="l">
              <a:spcBef>
                <a:spcPts val="0"/>
              </a:spcBef>
              <a:spcAft>
                <a:spcPts val="0"/>
              </a:spcAft>
              <a:buClr>
                <a:schemeClr val="accent2"/>
              </a:buClr>
              <a:buSzPts val="2400"/>
              <a:buChar char="-"/>
            </a:pPr>
            <a:r>
              <a:rPr lang="en"/>
              <a:t>Using a FitBit</a:t>
            </a:r>
            <a:endParaRPr/>
          </a:p>
          <a:p>
            <a:pPr indent="-381000" lvl="1" marL="914400" rtl="0" algn="l">
              <a:spcBef>
                <a:spcPts val="0"/>
              </a:spcBef>
              <a:spcAft>
                <a:spcPts val="0"/>
              </a:spcAft>
              <a:buSzPts val="2400"/>
              <a:buChar char="-"/>
            </a:pPr>
            <a:r>
              <a:rPr lang="en"/>
              <a:t>Deciding whom to date</a:t>
            </a:r>
            <a:endParaRPr/>
          </a:p>
          <a:p>
            <a:pPr indent="-381000" lvl="1" marL="914400" rtl="0" algn="l">
              <a:spcBef>
                <a:spcPts val="0"/>
              </a:spcBef>
              <a:spcAft>
                <a:spcPts val="0"/>
              </a:spcAft>
              <a:buSzPts val="2400"/>
              <a:buChar char="-"/>
            </a:pPr>
            <a:r>
              <a:rPr lang="en"/>
              <a:t>Deciding what colleges are worth attending*</a:t>
            </a:r>
            <a:endParaRPr/>
          </a:p>
          <a:p>
            <a:pPr indent="-381000" lvl="1" marL="914400" rtl="0" algn="l">
              <a:spcBef>
                <a:spcPts val="0"/>
              </a:spcBef>
              <a:spcAft>
                <a:spcPts val="0"/>
              </a:spcAft>
              <a:buSzPts val="2400"/>
              <a:buChar char="-"/>
            </a:pPr>
            <a:r>
              <a:rPr lang="en"/>
              <a:t>Deciding whether a convicted criminal is likely to re-offend*</a:t>
            </a:r>
            <a:endParaRPr/>
          </a:p>
        </p:txBody>
      </p:sp>
      <p:sp>
        <p:nvSpPr>
          <p:cNvPr id="791" name="Google Shape;791;p17"/>
          <p:cNvSpPr txBox="1"/>
          <p:nvPr/>
        </p:nvSpPr>
        <p:spPr>
          <a:xfrm>
            <a:off x="761525" y="4775825"/>
            <a:ext cx="8397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tillium Web"/>
                <a:ea typeface="Titillium Web"/>
                <a:cs typeface="Titillium Web"/>
                <a:sym typeface="Titillium Web"/>
              </a:rPr>
              <a:t>* Weapons of Math Destruction: How Big Data Increases Inequality and Threatens Democracy, Cathy O’Neil</a:t>
            </a:r>
            <a:endParaRPr sz="1000">
              <a:solidFill>
                <a:srgbClr val="FFFFFF"/>
              </a:solidFill>
              <a:latin typeface="Titillium Web"/>
              <a:ea typeface="Titillium Web"/>
              <a:cs typeface="Titillium Web"/>
              <a:sym typeface="Titillium Web"/>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35"/>
          <p:cNvSpPr txBox="1"/>
          <p:nvPr>
            <p:ph idx="4294967295" type="ctrTitle"/>
          </p:nvPr>
        </p:nvSpPr>
        <p:spPr>
          <a:xfrm>
            <a:off x="448270" y="-321658"/>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Resources</a:t>
            </a:r>
            <a:endParaRPr b="1">
              <a:latin typeface="Titillium Web"/>
              <a:ea typeface="Titillium Web"/>
              <a:cs typeface="Titillium Web"/>
              <a:sym typeface="Titillium Web"/>
            </a:endParaRPr>
          </a:p>
        </p:txBody>
      </p:sp>
      <p:pic>
        <p:nvPicPr>
          <p:cNvPr id="934" name="Google Shape;934;p35"/>
          <p:cNvPicPr preferRelativeResize="0"/>
          <p:nvPr/>
        </p:nvPicPr>
        <p:blipFill>
          <a:blip r:embed="rId3">
            <a:alphaModFix/>
          </a:blip>
          <a:stretch>
            <a:fillRect/>
          </a:stretch>
        </p:blipFill>
        <p:spPr>
          <a:xfrm>
            <a:off x="448275" y="2008497"/>
            <a:ext cx="1684199" cy="2584876"/>
          </a:xfrm>
          <a:prstGeom prst="rect">
            <a:avLst/>
          </a:prstGeom>
          <a:noFill/>
          <a:ln>
            <a:noFill/>
          </a:ln>
        </p:spPr>
      </p:pic>
      <p:pic>
        <p:nvPicPr>
          <p:cNvPr id="935" name="Google Shape;935;p35"/>
          <p:cNvPicPr preferRelativeResize="0"/>
          <p:nvPr/>
        </p:nvPicPr>
        <p:blipFill>
          <a:blip r:embed="rId4">
            <a:alphaModFix/>
          </a:blip>
          <a:stretch>
            <a:fillRect/>
          </a:stretch>
        </p:blipFill>
        <p:spPr>
          <a:xfrm>
            <a:off x="2391200" y="2008500"/>
            <a:ext cx="2080818" cy="2584875"/>
          </a:xfrm>
          <a:prstGeom prst="rect">
            <a:avLst/>
          </a:prstGeom>
          <a:noFill/>
          <a:ln>
            <a:noFill/>
          </a:ln>
        </p:spPr>
      </p:pic>
      <p:pic>
        <p:nvPicPr>
          <p:cNvPr id="936" name="Google Shape;936;p35"/>
          <p:cNvPicPr preferRelativeResize="0"/>
          <p:nvPr/>
        </p:nvPicPr>
        <p:blipFill>
          <a:blip r:embed="rId5">
            <a:alphaModFix/>
          </a:blip>
          <a:stretch>
            <a:fillRect/>
          </a:stretch>
        </p:blipFill>
        <p:spPr>
          <a:xfrm>
            <a:off x="4724400" y="2008500"/>
            <a:ext cx="1718934" cy="2584875"/>
          </a:xfrm>
          <a:prstGeom prst="rect">
            <a:avLst/>
          </a:prstGeom>
          <a:noFill/>
          <a:ln>
            <a:noFill/>
          </a:ln>
        </p:spPr>
      </p:pic>
      <p:pic>
        <p:nvPicPr>
          <p:cNvPr id="937" name="Google Shape;937;p35"/>
          <p:cNvPicPr preferRelativeResize="0"/>
          <p:nvPr/>
        </p:nvPicPr>
        <p:blipFill>
          <a:blip r:embed="rId6">
            <a:alphaModFix/>
          </a:blip>
          <a:stretch>
            <a:fillRect/>
          </a:stretch>
        </p:blipFill>
        <p:spPr>
          <a:xfrm>
            <a:off x="6695700" y="2046526"/>
            <a:ext cx="2080825" cy="1271610"/>
          </a:xfrm>
          <a:prstGeom prst="rect">
            <a:avLst/>
          </a:prstGeom>
          <a:noFill/>
          <a:ln>
            <a:noFill/>
          </a:ln>
        </p:spPr>
      </p:pic>
      <p:pic>
        <p:nvPicPr>
          <p:cNvPr id="938" name="Google Shape;938;p35"/>
          <p:cNvPicPr preferRelativeResize="0"/>
          <p:nvPr/>
        </p:nvPicPr>
        <p:blipFill>
          <a:blip r:embed="rId7">
            <a:alphaModFix/>
          </a:blip>
          <a:stretch>
            <a:fillRect/>
          </a:stretch>
        </p:blipFill>
        <p:spPr>
          <a:xfrm>
            <a:off x="6695700" y="3653110"/>
            <a:ext cx="2080825" cy="9402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8"/>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Ethics for Big Data Decision-Making:</a:t>
            </a:r>
            <a:endParaRPr b="1">
              <a:latin typeface="Titillium Web"/>
              <a:ea typeface="Titillium Web"/>
              <a:cs typeface="Titillium Web"/>
              <a:sym typeface="Titillium Web"/>
            </a:endParaRPr>
          </a:p>
        </p:txBody>
      </p:sp>
      <p:sp>
        <p:nvSpPr>
          <p:cNvPr id="797" name="Google Shape;797;p18"/>
          <p:cNvSpPr txBox="1"/>
          <p:nvPr>
            <p:ph idx="1" type="body"/>
          </p:nvPr>
        </p:nvSpPr>
        <p:spPr>
          <a:xfrm>
            <a:off x="739675" y="1152525"/>
            <a:ext cx="7838400" cy="309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When is it “ethical” to use big data to inform decision making?</a:t>
            </a:r>
            <a:r>
              <a:rPr baseline="30000" lang="en"/>
              <a:t>*</a:t>
            </a:r>
            <a:endParaRPr baseline="30000"/>
          </a:p>
          <a:p>
            <a:pPr indent="-381000" lvl="0" marL="457200" rtl="0" algn="l">
              <a:spcBef>
                <a:spcPts val="600"/>
              </a:spcBef>
              <a:spcAft>
                <a:spcPts val="0"/>
              </a:spcAft>
              <a:buSzPts val="2400"/>
              <a:buAutoNum type="arabicPeriod"/>
            </a:pPr>
            <a:r>
              <a:rPr lang="en"/>
              <a:t>Is the model </a:t>
            </a:r>
            <a:r>
              <a:rPr b="1" lang="en"/>
              <a:t>interpretable</a:t>
            </a:r>
            <a:r>
              <a:rPr lang="en"/>
              <a:t> and </a:t>
            </a:r>
            <a:r>
              <a:rPr b="1" lang="en"/>
              <a:t>transparent</a:t>
            </a:r>
            <a:r>
              <a:rPr lang="en"/>
              <a:t> to those involved and affected?</a:t>
            </a:r>
            <a:endParaRPr/>
          </a:p>
          <a:p>
            <a:pPr indent="-381000" lvl="0" marL="457200" rtl="0" algn="l">
              <a:spcBef>
                <a:spcPts val="0"/>
              </a:spcBef>
              <a:spcAft>
                <a:spcPts val="0"/>
              </a:spcAft>
              <a:buSzPts val="2400"/>
              <a:buAutoNum type="arabicPeriod"/>
            </a:pPr>
            <a:r>
              <a:rPr lang="en"/>
              <a:t>Can the model be </a:t>
            </a:r>
            <a:r>
              <a:rPr b="1" lang="en"/>
              <a:t>scaled</a:t>
            </a:r>
            <a:r>
              <a:rPr lang="en"/>
              <a:t> outside of its intended application?</a:t>
            </a:r>
            <a:endParaRPr/>
          </a:p>
          <a:p>
            <a:pPr indent="-381000" lvl="0" marL="457200" rtl="0" algn="l">
              <a:spcBef>
                <a:spcPts val="0"/>
              </a:spcBef>
              <a:spcAft>
                <a:spcPts val="0"/>
              </a:spcAft>
              <a:buSzPts val="2400"/>
              <a:buAutoNum type="arabicPeriod"/>
            </a:pPr>
            <a:r>
              <a:rPr lang="en"/>
              <a:t>Does this model have the potential of </a:t>
            </a:r>
            <a:r>
              <a:rPr b="1" lang="en"/>
              <a:t>creating damage</a:t>
            </a:r>
            <a:r>
              <a:rPr lang="en"/>
              <a:t>?</a:t>
            </a:r>
            <a:endParaRPr/>
          </a:p>
        </p:txBody>
      </p:sp>
      <p:sp>
        <p:nvSpPr>
          <p:cNvPr id="798" name="Google Shape;798;p18"/>
          <p:cNvSpPr txBox="1"/>
          <p:nvPr/>
        </p:nvSpPr>
        <p:spPr>
          <a:xfrm>
            <a:off x="761525" y="4775825"/>
            <a:ext cx="8397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tillium Web"/>
                <a:ea typeface="Titillium Web"/>
                <a:cs typeface="Titillium Web"/>
                <a:sym typeface="Titillium Web"/>
              </a:rPr>
              <a:t>* Weapons of Math Destruction: How Big Data Increases Inequality and Threatens Democracy, Cathy O’Neil</a:t>
            </a:r>
            <a:endParaRPr sz="1000">
              <a:solidFill>
                <a:srgbClr val="FFFFFF"/>
              </a:solidFill>
              <a:latin typeface="Titillium Web"/>
              <a:ea typeface="Titillium Web"/>
              <a:cs typeface="Titillium Web"/>
              <a:sym typeface="Titillium We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9"/>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Biases of Big Data Decision-Making</a:t>
            </a:r>
            <a:endParaRPr b="1">
              <a:latin typeface="Titillium Web"/>
              <a:ea typeface="Titillium Web"/>
              <a:cs typeface="Titillium Web"/>
              <a:sym typeface="Titillium Web"/>
            </a:endParaRPr>
          </a:p>
        </p:txBody>
      </p:sp>
      <p:sp>
        <p:nvSpPr>
          <p:cNvPr id="804" name="Google Shape;804;p19"/>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are potential fallibilities of using a machine learning model to inform decisions?</a:t>
            </a:r>
            <a:endParaRPr/>
          </a:p>
          <a:p>
            <a:pPr indent="-381000" lvl="0" marL="457200" rtl="0" algn="l">
              <a:spcBef>
                <a:spcPts val="600"/>
              </a:spcBef>
              <a:spcAft>
                <a:spcPts val="0"/>
              </a:spcAft>
              <a:buSzPts val="2400"/>
              <a:buChar char="▫"/>
            </a:pPr>
            <a:r>
              <a:rPr lang="en"/>
              <a:t>Flaws in the data</a:t>
            </a:r>
            <a:endParaRPr/>
          </a:p>
          <a:p>
            <a:pPr indent="-381000" lvl="0" marL="457200" rtl="0" algn="l">
              <a:spcBef>
                <a:spcPts val="0"/>
              </a:spcBef>
              <a:spcAft>
                <a:spcPts val="0"/>
              </a:spcAft>
              <a:buSzPts val="2400"/>
              <a:buChar char="▫"/>
            </a:pPr>
            <a:r>
              <a:rPr lang="en"/>
              <a:t>Flaws in the algorithm</a:t>
            </a:r>
            <a:endParaRPr/>
          </a:p>
          <a:p>
            <a:pPr indent="-381000" lvl="0" marL="457200" rtl="0" algn="l">
              <a:spcBef>
                <a:spcPts val="0"/>
              </a:spcBef>
              <a:spcAft>
                <a:spcPts val="0"/>
              </a:spcAft>
              <a:buSzPts val="2400"/>
              <a:buChar char="▫"/>
            </a:pPr>
            <a:r>
              <a:rPr lang="en"/>
              <a:t>Flaws in interpretation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20"/>
          <p:cNvSpPr txBox="1"/>
          <p:nvPr>
            <p:ph type="ctrTitle"/>
          </p:nvPr>
        </p:nvSpPr>
        <p:spPr>
          <a:xfrm>
            <a:off x="448270" y="668942"/>
            <a:ext cx="77724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600">
                <a:latin typeface="Titillium Web"/>
                <a:ea typeface="Titillium Web"/>
                <a:cs typeface="Titillium Web"/>
                <a:sym typeface="Titillium Web"/>
              </a:rPr>
              <a:t>Predictive Policing Case Study</a:t>
            </a:r>
            <a:endParaRPr b="1" sz="4600">
              <a:latin typeface="Titillium Web"/>
              <a:ea typeface="Titillium Web"/>
              <a:cs typeface="Titillium Web"/>
              <a:sym typeface="Titillium Web"/>
            </a:endParaRPr>
          </a:p>
        </p:txBody>
      </p:sp>
      <p:sp>
        <p:nvSpPr>
          <p:cNvPr id="810" name="Google Shape;810;p20"/>
          <p:cNvSpPr txBox="1"/>
          <p:nvPr>
            <p:ph idx="1" type="subTitle"/>
          </p:nvPr>
        </p:nvSpPr>
        <p:spPr>
          <a:xfrm>
            <a:off x="448270" y="1524160"/>
            <a:ext cx="7772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a:t>
            </a:r>
            <a:r>
              <a:rPr b="1" lang="en"/>
              <a:t> PredPol </a:t>
            </a:r>
            <a:r>
              <a:rPr lang="en"/>
              <a:t>software company and </a:t>
            </a:r>
            <a:r>
              <a:rPr b="1" lang="en"/>
              <a:t>existing research</a:t>
            </a:r>
            <a:r>
              <a:rPr lang="en"/>
              <a:t> in the field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21"/>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Predictive Policing</a:t>
            </a:r>
            <a:endParaRPr b="1">
              <a:latin typeface="Titillium Web"/>
              <a:ea typeface="Titillium Web"/>
              <a:cs typeface="Titillium Web"/>
              <a:sym typeface="Titillium Web"/>
            </a:endParaRPr>
          </a:p>
        </p:txBody>
      </p:sp>
      <p:sp>
        <p:nvSpPr>
          <p:cNvPr id="816" name="Google Shape;816;p21"/>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Using police record data to understand crime patterns</a:t>
            </a:r>
            <a:endParaRPr/>
          </a:p>
          <a:p>
            <a:pPr indent="-381000" lvl="0" marL="457200" rtl="0" algn="l">
              <a:spcBef>
                <a:spcPts val="0"/>
              </a:spcBef>
              <a:spcAft>
                <a:spcPts val="0"/>
              </a:spcAft>
              <a:buSzPts val="2400"/>
              <a:buChar char="▫"/>
            </a:pPr>
            <a:r>
              <a:rPr lang="en"/>
              <a:t>PredPol, LASER, Azavea, KeyStats</a:t>
            </a:r>
            <a:endParaRPr/>
          </a:p>
          <a:p>
            <a:pPr indent="-381000" lvl="0" marL="457200" rtl="0" algn="l">
              <a:spcBef>
                <a:spcPts val="0"/>
              </a:spcBef>
              <a:spcAft>
                <a:spcPts val="0"/>
              </a:spcAft>
              <a:buSzPts val="2400"/>
              <a:buChar char="▫"/>
            </a:pPr>
            <a:r>
              <a:rPr lang="en"/>
              <a:t>L.A., N.Y.C., Chicago, + more</a:t>
            </a:r>
            <a:endParaRPr/>
          </a:p>
        </p:txBody>
      </p:sp>
      <p:sp>
        <p:nvSpPr>
          <p:cNvPr id="817" name="Google Shape;817;p21"/>
          <p:cNvSpPr txBox="1"/>
          <p:nvPr/>
        </p:nvSpPr>
        <p:spPr>
          <a:xfrm>
            <a:off x="761525" y="4775825"/>
            <a:ext cx="8397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tillium Web"/>
                <a:ea typeface="Titillium Web"/>
                <a:cs typeface="Titillium Web"/>
                <a:sym typeface="Titillium Web"/>
              </a:rPr>
              <a:t>*Predictive Policing Explained, Tim Lau (Brennan Center for Justice)</a:t>
            </a:r>
            <a:endParaRPr sz="1000">
              <a:solidFill>
                <a:srgbClr val="FFFFFF"/>
              </a:solidFill>
              <a:latin typeface="Titillium Web"/>
              <a:ea typeface="Titillium Web"/>
              <a:cs typeface="Titillium Web"/>
              <a:sym typeface="Titillium Web"/>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22"/>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Ethics of Predictive Policing</a:t>
            </a:r>
            <a:endParaRPr b="1">
              <a:latin typeface="Titillium Web"/>
              <a:ea typeface="Titillium Web"/>
              <a:cs typeface="Titillium Web"/>
              <a:sym typeface="Titillium Web"/>
            </a:endParaRPr>
          </a:p>
        </p:txBody>
      </p:sp>
      <p:sp>
        <p:nvSpPr>
          <p:cNvPr id="823" name="Google Shape;823;p22"/>
          <p:cNvSpPr txBox="1"/>
          <p:nvPr>
            <p:ph idx="1" type="body"/>
          </p:nvPr>
        </p:nvSpPr>
        <p:spPr>
          <a:xfrm>
            <a:off x="278100" y="1152525"/>
            <a:ext cx="82692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b="1" lang="en"/>
              <a:t>Transparency?</a:t>
            </a:r>
            <a:endParaRPr/>
          </a:p>
          <a:p>
            <a:pPr indent="-381000" lvl="0" marL="457200" rtl="0" algn="l">
              <a:spcBef>
                <a:spcPts val="0"/>
              </a:spcBef>
              <a:spcAft>
                <a:spcPts val="0"/>
              </a:spcAft>
              <a:buSzPts val="2400"/>
              <a:buChar char="▫"/>
            </a:pPr>
            <a:r>
              <a:rPr b="1" lang="en"/>
              <a:t>Scalability?</a:t>
            </a:r>
            <a:endParaRPr b="1"/>
          </a:p>
          <a:p>
            <a:pPr indent="-381000" lvl="0" marL="457200" rtl="0" algn="l">
              <a:spcBef>
                <a:spcPts val="0"/>
              </a:spcBef>
              <a:spcAft>
                <a:spcPts val="0"/>
              </a:spcAft>
              <a:buSzPts val="2400"/>
              <a:buChar char="▫"/>
            </a:pPr>
            <a:r>
              <a:rPr b="1" lang="en"/>
              <a:t>Damage?</a:t>
            </a:r>
            <a:endParaRPr/>
          </a:p>
        </p:txBody>
      </p:sp>
      <p:sp>
        <p:nvSpPr>
          <p:cNvPr id="824" name="Google Shape;824;p22"/>
          <p:cNvSpPr txBox="1"/>
          <p:nvPr/>
        </p:nvSpPr>
        <p:spPr>
          <a:xfrm>
            <a:off x="761525" y="4775825"/>
            <a:ext cx="83976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Titillium Web"/>
                <a:ea typeface="Titillium Web"/>
                <a:cs typeface="Titillium Web"/>
                <a:sym typeface="Titillium Web"/>
              </a:rPr>
              <a:t>*Predictive Policing Explained, Tim Lau (Brennan Center for Justice</a:t>
            </a:r>
            <a:endParaRPr sz="1000">
              <a:solidFill>
                <a:srgbClr val="FFFFFF"/>
              </a:solidFill>
              <a:latin typeface="Titillium Web"/>
              <a:ea typeface="Titillium Web"/>
              <a:cs typeface="Titillium Web"/>
              <a:sym typeface="Titillium Web"/>
            </a:endParaRPr>
          </a:p>
          <a:p>
            <a:pPr indent="0" lvl="0" marL="0" rtl="0" algn="l">
              <a:spcBef>
                <a:spcPts val="0"/>
              </a:spcBef>
              <a:spcAft>
                <a:spcPts val="0"/>
              </a:spcAft>
              <a:buNone/>
            </a:pPr>
            <a:r>
              <a:t/>
            </a:r>
            <a:endParaRPr sz="1000">
              <a:solidFill>
                <a:srgbClr val="FFFFFF"/>
              </a:solidFill>
              <a:latin typeface="Titillium Web"/>
              <a:ea typeface="Titillium Web"/>
              <a:cs typeface="Titillium Web"/>
              <a:sym typeface="Titillium We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23"/>
          <p:cNvSpPr txBox="1"/>
          <p:nvPr>
            <p:ph type="title"/>
          </p:nvPr>
        </p:nvSpPr>
        <p:spPr>
          <a:xfrm>
            <a:off x="739675" y="20250"/>
            <a:ext cx="7686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Titillium Web"/>
                <a:ea typeface="Titillium Web"/>
                <a:cs typeface="Titillium Web"/>
                <a:sym typeface="Titillium Web"/>
              </a:rPr>
              <a:t>Biases</a:t>
            </a:r>
            <a:r>
              <a:rPr b="1" lang="en">
                <a:latin typeface="Titillium Web"/>
                <a:ea typeface="Titillium Web"/>
                <a:cs typeface="Titillium Web"/>
                <a:sym typeface="Titillium Web"/>
              </a:rPr>
              <a:t> of Predictive Policing</a:t>
            </a:r>
            <a:endParaRPr b="1">
              <a:latin typeface="Titillium Web"/>
              <a:ea typeface="Titillium Web"/>
              <a:cs typeface="Titillium Web"/>
              <a:sym typeface="Titillium Web"/>
            </a:endParaRPr>
          </a:p>
        </p:txBody>
      </p:sp>
      <p:sp>
        <p:nvSpPr>
          <p:cNvPr id="830" name="Google Shape;830;p23"/>
          <p:cNvSpPr txBox="1"/>
          <p:nvPr>
            <p:ph idx="1" type="body"/>
          </p:nvPr>
        </p:nvSpPr>
        <p:spPr>
          <a:xfrm>
            <a:off x="739680" y="1152528"/>
            <a:ext cx="7686000" cy="3098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chemeClr val="accent2"/>
              </a:buClr>
              <a:buSzPts val="2400"/>
              <a:buChar char="▫"/>
            </a:pPr>
            <a:r>
              <a:rPr lang="en"/>
              <a:t>Does predictive policing software avoid problematic biases?</a:t>
            </a:r>
            <a:endParaRPr/>
          </a:p>
          <a:p>
            <a:pPr indent="-381000" lvl="1" marL="914400" rtl="0" algn="l">
              <a:spcBef>
                <a:spcPts val="0"/>
              </a:spcBef>
              <a:spcAft>
                <a:spcPts val="0"/>
              </a:spcAft>
              <a:buClr>
                <a:schemeClr val="accent2"/>
              </a:buClr>
              <a:buSzPts val="2400"/>
              <a:buChar char="-"/>
            </a:pPr>
            <a:r>
              <a:rPr lang="en"/>
              <a:t>Training Data bias</a:t>
            </a:r>
            <a:endParaRPr/>
          </a:p>
          <a:p>
            <a:pPr indent="-381000" lvl="1" marL="914400" rtl="0" algn="l">
              <a:spcBef>
                <a:spcPts val="0"/>
              </a:spcBef>
              <a:spcAft>
                <a:spcPts val="0"/>
              </a:spcAft>
              <a:buClr>
                <a:schemeClr val="accent2"/>
              </a:buClr>
              <a:buSzPts val="2400"/>
              <a:buChar char="-"/>
            </a:pPr>
            <a:r>
              <a:rPr lang="en"/>
              <a:t>Algorithmic Focus bias</a:t>
            </a:r>
            <a:endParaRPr/>
          </a:p>
          <a:p>
            <a:pPr indent="-381000" lvl="1" marL="914400" rtl="0" algn="l">
              <a:spcBef>
                <a:spcPts val="0"/>
              </a:spcBef>
              <a:spcAft>
                <a:spcPts val="0"/>
              </a:spcAft>
              <a:buClr>
                <a:schemeClr val="accent2"/>
              </a:buClr>
              <a:buSzPts val="2400"/>
              <a:buChar char="-"/>
            </a:pPr>
            <a:r>
              <a:rPr lang="en"/>
              <a:t>Interpretation bias</a:t>
            </a:r>
            <a:endParaRPr/>
          </a:p>
          <a:p>
            <a:pPr indent="-381000" lvl="1" marL="914400" rtl="0" algn="l">
              <a:spcBef>
                <a:spcPts val="0"/>
              </a:spcBef>
              <a:spcAft>
                <a:spcPts val="0"/>
              </a:spcAft>
              <a:buClr>
                <a:schemeClr val="accent2"/>
              </a:buClr>
              <a:buSzPts val="2400"/>
              <a:buChar char="-"/>
            </a:pPr>
            <a:r>
              <a:rPr lang="en"/>
              <a:t>Feedback loop bias</a:t>
            </a:r>
            <a:endParaRPr/>
          </a:p>
          <a:p>
            <a:pPr indent="-355600" lvl="0" marL="457200" rtl="0" algn="l">
              <a:spcBef>
                <a:spcPts val="0"/>
              </a:spcBef>
              <a:spcAft>
                <a:spcPts val="0"/>
              </a:spcAft>
              <a:buClr>
                <a:schemeClr val="accent2"/>
              </a:buClr>
              <a:buSzPts val="2000"/>
              <a:buChar char="▫"/>
            </a:pPr>
            <a:r>
              <a:rPr lang="en"/>
              <a:t>How can we conceptualize how these biases could play  a role?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24"/>
          <p:cNvSpPr txBox="1"/>
          <p:nvPr>
            <p:ph type="ctrTitle"/>
          </p:nvPr>
        </p:nvSpPr>
        <p:spPr>
          <a:xfrm>
            <a:off x="448270" y="745142"/>
            <a:ext cx="77724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latin typeface="Titillium Web"/>
                <a:ea typeface="Titillium Web"/>
                <a:cs typeface="Titillium Web"/>
                <a:sym typeface="Titillium Web"/>
              </a:rPr>
              <a:t>Creating a Predictive Policing</a:t>
            </a:r>
            <a:r>
              <a:rPr b="1" lang="en" sz="3400">
                <a:latin typeface="Titillium Web"/>
                <a:ea typeface="Titillium Web"/>
                <a:cs typeface="Titillium Web"/>
                <a:sym typeface="Titillium Web"/>
              </a:rPr>
              <a:t> Algorithm</a:t>
            </a:r>
            <a:endParaRPr b="1" sz="3400">
              <a:latin typeface="Titillium Web"/>
              <a:ea typeface="Titillium Web"/>
              <a:cs typeface="Titillium Web"/>
              <a:sym typeface="Titillium Web"/>
            </a:endParaRPr>
          </a:p>
        </p:txBody>
      </p:sp>
      <p:sp>
        <p:nvSpPr>
          <p:cNvPr id="836" name="Google Shape;836;p24"/>
          <p:cNvSpPr txBox="1"/>
          <p:nvPr>
            <p:ph idx="1" type="subTitle"/>
          </p:nvPr>
        </p:nvSpPr>
        <p:spPr>
          <a:xfrm>
            <a:off x="448275" y="1508925"/>
            <a:ext cx="81171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Based on </a:t>
            </a:r>
            <a:r>
              <a:rPr b="1" i="1" lang="en" sz="1600"/>
              <a:t>To Predict and Serve? </a:t>
            </a:r>
            <a:r>
              <a:rPr lang="en" sz="1600"/>
              <a:t>a</a:t>
            </a:r>
            <a:r>
              <a:rPr lang="en" sz="1600"/>
              <a:t>nd </a:t>
            </a:r>
            <a:r>
              <a:rPr b="1" i="1" lang="en" sz="1600"/>
              <a:t>Randomized Controlled Field Tests of Predictive Policing </a:t>
            </a:r>
            <a:endParaRPr b="1" i="1" sz="1600"/>
          </a:p>
        </p:txBody>
      </p:sp>
    </p:spTree>
  </p:cSld>
  <p:clrMapOvr>
    <a:masterClrMapping/>
  </p:clrMapOvr>
</p:sld>
</file>

<file path=ppt/theme/theme1.xml><?xml version="1.0" encoding="utf-8"?>
<a:theme xmlns:a="http://schemas.openxmlformats.org/drawingml/2006/main" xmlns:r="http://schemas.openxmlformats.org/officeDocument/2006/relationships" name="Thaliard template">
  <a:themeElements>
    <a:clrScheme name="Custom 347">
      <a:dk1>
        <a:srgbClr val="34373D"/>
      </a:dk1>
      <a:lt1>
        <a:srgbClr val="FFFFFF"/>
      </a:lt1>
      <a:dk2>
        <a:srgbClr val="CDD2DB"/>
      </a:dk2>
      <a:lt2>
        <a:srgbClr val="6A7486"/>
      </a:lt2>
      <a:accent1>
        <a:srgbClr val="465573"/>
      </a:accent1>
      <a:accent2>
        <a:srgbClr val="6E86B6"/>
      </a:accent2>
      <a:accent3>
        <a:srgbClr val="ACBFE6"/>
      </a:accent3>
      <a:accent4>
        <a:srgbClr val="91C05E"/>
      </a:accent4>
      <a:accent5>
        <a:srgbClr val="ACCC88"/>
      </a:accent5>
      <a:accent6>
        <a:srgbClr val="E2F8CB"/>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